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9144000"/>
  <p:notesSz cx="6858000" cy="9144000"/>
  <p:embeddedFontLst>
    <p:embeddedFont>
      <p:font typeface="Merriweather"/>
      <p:regular r:id="rId21"/>
      <p:bold r:id="rId22"/>
      <p:italic r:id="rId23"/>
      <p:boldItalic r:id="rId24"/>
    </p:embeddedFont>
    <p:embeddedFont>
      <p:font typeface="Source Sans Pr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Merriweather-bold.fntdata"/><Relationship Id="rId21" Type="http://schemas.openxmlformats.org/officeDocument/2006/relationships/font" Target="fonts/Merriweather-regular.fntdata"/><Relationship Id="rId24" Type="http://schemas.openxmlformats.org/officeDocument/2006/relationships/font" Target="fonts/Merriweather-boldItalic.fntdata"/><Relationship Id="rId23" Type="http://schemas.openxmlformats.org/officeDocument/2006/relationships/font" Target="fonts/Merriweather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SourceSansPro-bold.fntdata"/><Relationship Id="rId25" Type="http://schemas.openxmlformats.org/officeDocument/2006/relationships/font" Target="fonts/SourceSansPro-regular.fntdata"/><Relationship Id="rId28" Type="http://schemas.openxmlformats.org/officeDocument/2006/relationships/font" Target="fonts/SourceSansPro-boldItalic.fntdata"/><Relationship Id="rId27" Type="http://schemas.openxmlformats.org/officeDocument/2006/relationships/font" Target="fonts/SourceSansPr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Relationship Id="rId3" Type="http://schemas.openxmlformats.org/officeDocument/2006/relationships/image" Target="../media/image0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Relationship Id="rId3" Type="http://schemas.openxmlformats.org/officeDocument/2006/relationships/image" Target="../media/image0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Relationship Id="rId3" Type="http://schemas.openxmlformats.org/officeDocument/2006/relationships/image" Target="../media/image0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Титульный слайд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1" name="Shape 21"/>
            <p:cNvSpPr/>
            <p:nvPr/>
          </p:nvSpPr>
          <p:spPr>
            <a:xfrm>
              <a:off x="0" y="0"/>
              <a:ext cx="7162799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23" name="Shape 23"/>
          <p:cNvSpPr/>
          <p:nvPr/>
        </p:nvSpPr>
        <p:spPr>
          <a:xfrm rot="10800000">
            <a:off x="891821" y="5617773"/>
            <a:ext cx="7382934" cy="537209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989951" y="1016990"/>
            <a:ext cx="7179732" cy="4831642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101599" rotWithShape="0" algn="t" dir="5400000" dist="50800">
              <a:srgbClr val="000000">
                <a:alpha val="2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990600" y="1009650"/>
            <a:ext cx="7179732" cy="4831642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599" rotWithShape="0" algn="t" dir="5400000" dist="50800">
              <a:srgbClr val="000000">
                <a:alpha val="2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C:\Users\Administrator\Desktop\Pushpin Dev\Assets\pushpinLeft.png" id="26" name="Shape 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35684">
            <a:off x="769520" y="702068"/>
            <a:ext cx="567831" cy="5678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Pushpin Dev\Assets\pushpinLeft.png" id="27" name="Shape 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096196">
            <a:off x="7855433" y="749720"/>
            <a:ext cx="566927" cy="56692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/>
          <p:nvPr>
            <p:ph type="ctrTitle"/>
          </p:nvPr>
        </p:nvSpPr>
        <p:spPr>
          <a:xfrm>
            <a:off x="1727200" y="1794934"/>
            <a:ext cx="5723467" cy="182808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Merriweather"/>
              <a:buNone/>
              <a:defRPr b="0" i="0" sz="4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subTitle"/>
          </p:nvPr>
        </p:nvSpPr>
        <p:spPr>
          <a:xfrm>
            <a:off x="1727200" y="3736621"/>
            <a:ext cx="5712178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accent2"/>
              </a:buClr>
              <a:buFont typeface="Courgette"/>
              <a:buNone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ctr">
              <a:spcBef>
                <a:spcPts val="440"/>
              </a:spcBef>
              <a:buClr>
                <a:schemeClr val="accent2"/>
              </a:buClr>
              <a:buFont typeface="Courgette"/>
              <a:buNone/>
              <a:defRPr b="0" i="0" sz="22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ctr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b="0" i="0" sz="20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ctr">
              <a:spcBef>
                <a:spcPts val="360"/>
              </a:spcBef>
              <a:buClr>
                <a:schemeClr val="accent2"/>
              </a:buClr>
              <a:buFont typeface="Courgette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ctr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ctr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ctr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ctr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ctr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6770675" y="5357592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1174044" y="5357592"/>
            <a:ext cx="503484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213930" y="535759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Заголовок и вертикальный текст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Merriweather"/>
              <a:buNone/>
              <a:defRPr b="0" i="0" sz="4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 rot="5400000">
            <a:off x="2759336" y="822960"/>
            <a:ext cx="3603812" cy="619640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44780" lvl="0" marL="274320" marR="0" rtl="0" algn="l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5735" lvl="1" marL="640080" marR="0" rtl="0" algn="l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2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0650" lvl="2" marL="914400" marR="0" rtl="0" algn="l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41605" lvl="3" marL="1280160" marR="0" rtl="0" algn="l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49860" lvl="4" marL="1645920" marR="0" rtl="0" algn="l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47319" lvl="5" marL="2011679" marR="0" rtl="0" algn="l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44779" lvl="6" marL="2377440" marR="0" rtl="0" algn="l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42239" lvl="7" marL="2743200" marR="0" rtl="0" algn="l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52400" lvl="8" marL="3108960" marR="0" rtl="0" algn="l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0" type="dt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1" type="ftr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Вертикальный заголовок и текст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 rot="5400000">
            <a:off x="4962878" y="2592212"/>
            <a:ext cx="4763911" cy="14308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Merriweather"/>
              <a:buNone/>
              <a:defRPr b="0" i="0" sz="4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 rot="5400000">
            <a:off x="1686276" y="718255"/>
            <a:ext cx="4402666" cy="51787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4780" lvl="0" marL="274320" marR="0" rtl="0" algn="l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5735" lvl="1" marL="640080" marR="0" rtl="0" algn="l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2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0650" lvl="2" marL="914400" marR="0" rtl="0" algn="l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41605" lvl="3" marL="1280160" marR="0" rtl="0" algn="l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49860" lvl="4" marL="1645920" marR="0" rtl="0" algn="l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47319" lvl="5" marL="2011679" marR="0" rtl="0" algn="l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44779" lvl="6" marL="2377440" marR="0" rtl="0" algn="l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42239" lvl="7" marL="2743200" marR="0" rtl="0" algn="l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52400" lvl="8" marL="3108960" marR="0" rtl="0" algn="l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0" type="dt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1" type="ftr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Заголовок и объект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Merriweather"/>
              <a:buNone/>
              <a:defRPr b="0" i="0" sz="4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1463040" y="2119257"/>
            <a:ext cx="6196404" cy="36038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4780" lvl="0" marL="274320" marR="0" rtl="0" algn="l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5735" lvl="1" marL="640080" marR="0" rtl="0" algn="l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2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0650" lvl="2" marL="914400" marR="0" rtl="0" algn="l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41605" lvl="3" marL="1280160" marR="0" rtl="0" algn="l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49860" lvl="4" marL="1645920" marR="0" rtl="0" algn="l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47319" lvl="5" marL="2011679" marR="0" rtl="0" algn="l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44779" lvl="6" marL="2377440" marR="0" rtl="0" algn="l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42239" lvl="7" marL="2743200" marR="0" rtl="0" algn="l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52400" lvl="8" marL="3108960" marR="0" rtl="0" algn="l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Только заголовок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Merriweather"/>
              <a:buNone/>
              <a:defRPr b="0" i="0" sz="4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Заголовок раздела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1444979" y="2239430"/>
            <a:ext cx="6254043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Merriweather"/>
              <a:buNone/>
              <a:defRPr b="0" i="0" sz="4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1456266" y="3725333"/>
            <a:ext cx="6231466" cy="13095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360"/>
              </a:spcBef>
              <a:buClr>
                <a:schemeClr val="accent2"/>
              </a:buClr>
              <a:buFont typeface="Courgette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280"/>
              </a:spcBef>
              <a:buClr>
                <a:schemeClr val="accent2"/>
              </a:buClr>
              <a:buFont typeface="Courgette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280"/>
              </a:spcBef>
              <a:buClr>
                <a:schemeClr val="accent2"/>
              </a:buClr>
              <a:buFont typeface="Courgette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280"/>
              </a:spcBef>
              <a:buClr>
                <a:schemeClr val="accent2"/>
              </a:buClr>
              <a:buFont typeface="Courgette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280"/>
              </a:spcBef>
              <a:buClr>
                <a:schemeClr val="accent2"/>
              </a:buClr>
              <a:buFont typeface="Courgette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280"/>
              </a:spcBef>
              <a:buClr>
                <a:schemeClr val="accent2"/>
              </a:buClr>
              <a:buFont typeface="Courgette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280"/>
              </a:spcBef>
              <a:buClr>
                <a:schemeClr val="accent2"/>
              </a:buClr>
              <a:buFont typeface="Courgette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Два объекта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Merriweather"/>
              <a:buNone/>
              <a:defRPr b="0" i="0" sz="4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1298448" y="2121407"/>
            <a:ext cx="3200399" cy="36027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4780" lvl="0" marL="274320" marR="0" rtl="0" algn="l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5735" lvl="1" marL="640080" marR="0" rtl="0" algn="l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2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0650" lvl="2" marL="914400" marR="0" rtl="0" algn="l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41605" lvl="3" marL="1280160" marR="0" rtl="0" algn="l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49860" lvl="4" marL="1645920" marR="0" rtl="0" algn="l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47319" lvl="5" marL="2011679" marR="0" rtl="0" algn="l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44779" lvl="6" marL="2377440" marR="0" rtl="0" algn="l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42239" lvl="7" marL="2743200" marR="0" rtl="0" algn="l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52400" lvl="8" marL="3108960" marR="0" rtl="0" algn="l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2" type="body"/>
          </p:nvPr>
        </p:nvSpPr>
        <p:spPr>
          <a:xfrm>
            <a:off x="4663439" y="2119313"/>
            <a:ext cx="3200399" cy="36052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4780" lvl="0" marL="274320" marR="0" rtl="0" algn="l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5735" lvl="1" marL="640080" marR="0" rtl="0" algn="l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2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0650" lvl="2" marL="914400" marR="0" rtl="0" algn="l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41605" lvl="3" marL="1280160" marR="0" rtl="0" algn="l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49860" lvl="4" marL="1645920" marR="0" rtl="0" algn="l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47319" lvl="5" marL="2011679" marR="0" rtl="0" algn="l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44779" lvl="6" marL="2377440" marR="0" rtl="0" algn="l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42239" lvl="7" marL="2743200" marR="0" rtl="0" algn="l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52400" lvl="8" marL="3108960" marR="0" rtl="0" algn="l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Сравнение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Merriweather"/>
              <a:buNone/>
              <a:defRPr b="0" i="0" sz="4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1557869" y="2122311"/>
            <a:ext cx="2939521" cy="82020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b="1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b="1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accent2"/>
              </a:buClr>
              <a:buFont typeface="Courgette"/>
              <a:buNone/>
              <a:defRPr b="1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2" type="body"/>
          </p:nvPr>
        </p:nvSpPr>
        <p:spPr>
          <a:xfrm>
            <a:off x="4910669" y="2122310"/>
            <a:ext cx="2944367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b="1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b="1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accent2"/>
              </a:buClr>
              <a:buFont typeface="Courgette"/>
              <a:buNone/>
              <a:defRPr b="1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4" name="Shape 64"/>
          <p:cNvSpPr txBox="1"/>
          <p:nvPr>
            <p:ph idx="3" type="body"/>
          </p:nvPr>
        </p:nvSpPr>
        <p:spPr>
          <a:xfrm>
            <a:off x="1298448" y="2944367"/>
            <a:ext cx="3227831" cy="27797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4780" lvl="0" marL="274320" marR="0" rtl="0" algn="l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5735" lvl="1" marL="640080" marR="0" rtl="0" algn="l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2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0650" lvl="2" marL="914400" marR="0" rtl="0" algn="l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41605" lvl="3" marL="1280160" marR="0" rtl="0" algn="l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49860" lvl="4" marL="1645920" marR="0" rtl="0" algn="l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47319" lvl="5" marL="2011679" marR="0" rtl="0" algn="l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44779" lvl="6" marL="2377440" marR="0" rtl="0" algn="l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42239" lvl="7" marL="2743200" marR="0" rtl="0" algn="l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52400" lvl="8" marL="3108960" marR="0" rtl="0" algn="l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4" type="body"/>
          </p:nvPr>
        </p:nvSpPr>
        <p:spPr>
          <a:xfrm>
            <a:off x="4645151" y="2944813"/>
            <a:ext cx="3227831" cy="27797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4780" lvl="0" marL="274320" marR="0" rtl="0" algn="l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5735" lvl="1" marL="640080" marR="0" rtl="0" algn="l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2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0650" lvl="2" marL="914400" marR="0" rtl="0" algn="l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41605" lvl="3" marL="1280160" marR="0" rtl="0" algn="l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49860" lvl="4" marL="1645920" marR="0" rtl="0" algn="l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47319" lvl="5" marL="2011679" marR="0" rtl="0" algn="l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44779" lvl="6" marL="2377440" marR="0" rtl="0" algn="l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42239" lvl="7" marL="2743200" marR="0" rtl="0" algn="l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52400" lvl="8" marL="3108960" marR="0" rtl="0" algn="l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Пустой слайд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0" type="dt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Объект с подписью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Shape 7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2" name="Shape 72"/>
            <p:cNvSpPr/>
            <p:nvPr/>
          </p:nvSpPr>
          <p:spPr>
            <a:xfrm>
              <a:off x="0" y="0"/>
              <a:ext cx="7162799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74" name="Shape 74"/>
          <p:cNvSpPr/>
          <p:nvPr/>
        </p:nvSpPr>
        <p:spPr>
          <a:xfrm rot="10800000">
            <a:off x="632176" y="6058037"/>
            <a:ext cx="7721601" cy="537209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" name="Shape 75"/>
          <p:cNvSpPr/>
          <p:nvPr/>
        </p:nvSpPr>
        <p:spPr>
          <a:xfrm rot="60000">
            <a:off x="4468872" y="605162"/>
            <a:ext cx="3788940" cy="572229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599" rotWithShape="0" algn="t" dir="5400000" dist="50800">
              <a:srgbClr val="000000">
                <a:alpha val="2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" name="Shape 76"/>
          <p:cNvSpPr/>
          <p:nvPr/>
        </p:nvSpPr>
        <p:spPr>
          <a:xfrm rot="60000">
            <a:off x="4471415" y="603504"/>
            <a:ext cx="3788940" cy="5722295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599" rotWithShape="0" algn="t" dir="5400000" dist="50800">
              <a:srgbClr val="000000">
                <a:alpha val="2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7" name="Shape 77"/>
          <p:cNvSpPr/>
          <p:nvPr/>
        </p:nvSpPr>
        <p:spPr>
          <a:xfrm rot="-60000">
            <a:off x="749204" y="576868"/>
            <a:ext cx="3788940" cy="572229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599" rotWithShape="0" algn="t" dir="5400000" dist="50800">
              <a:srgbClr val="000000">
                <a:alpha val="2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8" name="Shape 78"/>
          <p:cNvSpPr/>
          <p:nvPr/>
        </p:nvSpPr>
        <p:spPr>
          <a:xfrm rot="-60000">
            <a:off x="749807" y="576072"/>
            <a:ext cx="3788940" cy="5722295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599" rotWithShape="0" algn="t" dir="5400000" dist="50800">
              <a:srgbClr val="000000">
                <a:alpha val="2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C:\Users\Administrator\Desktop\Pushpin Dev\Assets\pushpinLeft.png" id="79" name="Shape 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35684">
            <a:off x="2371106" y="293953"/>
            <a:ext cx="567831" cy="5678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Pushpin Dev\Assets\pushpinLeft.png" id="80" name="Shape 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096196">
            <a:off x="6279647" y="333162"/>
            <a:ext cx="566927" cy="566927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>
            <p:ph type="title"/>
          </p:nvPr>
        </p:nvSpPr>
        <p:spPr>
          <a:xfrm rot="-60000">
            <a:off x="1108975" y="2020042"/>
            <a:ext cx="3064826" cy="15030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Merriweather"/>
              <a:buNone/>
              <a:defRPr b="0" i="0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 rot="60000">
            <a:off x="4854290" y="1150992"/>
            <a:ext cx="3020791" cy="4625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55575" lvl="0" marL="274320" marR="0" rtl="0" algn="l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2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76530" lvl="1" marL="640080" marR="0" rtl="0" algn="l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31444" lvl="2" marL="914400" marR="0" rtl="0" algn="l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52400" lvl="3" marL="1280160" marR="0" rtl="0" algn="l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655" lvl="4" marL="1645920" marR="0" rtl="0" algn="l">
              <a:spcBef>
                <a:spcPts val="28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25729" lvl="5" marL="2011679" marR="0" rtl="0" algn="l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23189" lvl="6" marL="2377440" marR="0" rtl="0" algn="l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20650" lvl="7" marL="2743200" marR="0" rtl="0" algn="l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30810" lvl="8" marL="3108960" marR="0" rtl="0" algn="l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2" type="body"/>
          </p:nvPr>
        </p:nvSpPr>
        <p:spPr>
          <a:xfrm rot="-60000">
            <a:off x="1148125" y="3623748"/>
            <a:ext cx="3048891" cy="2100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accent2"/>
              </a:buClr>
              <a:buFont typeface="Courgette"/>
              <a:buNone/>
              <a:defRPr b="0" i="0" sz="1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2"/>
              </a:buClr>
              <a:buFont typeface="Courgette"/>
              <a:buNone/>
              <a:defRPr b="0" i="0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 rot="60000">
            <a:off x="6341697" y="5885672"/>
            <a:ext cx="1213820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 rot="-60000">
            <a:off x="914554" y="5829260"/>
            <a:ext cx="3522607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 rot="60000">
            <a:off x="7557313" y="5896961"/>
            <a:ext cx="554022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Рисунок с подписью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Shape 8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9" name="Shape 89"/>
            <p:cNvSpPr/>
            <p:nvPr/>
          </p:nvSpPr>
          <p:spPr>
            <a:xfrm>
              <a:off x="0" y="0"/>
              <a:ext cx="7162799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91" name="Shape 91"/>
          <p:cNvSpPr/>
          <p:nvPr/>
        </p:nvSpPr>
        <p:spPr>
          <a:xfrm rot="10800000">
            <a:off x="632176" y="6058037"/>
            <a:ext cx="7721601" cy="537209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2" name="Shape 92"/>
          <p:cNvSpPr/>
          <p:nvPr/>
        </p:nvSpPr>
        <p:spPr>
          <a:xfrm rot="-60000">
            <a:off x="749204" y="576868"/>
            <a:ext cx="3788940" cy="572229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599" rotWithShape="0" algn="t" dir="5400000" dist="50800">
              <a:srgbClr val="000000">
                <a:alpha val="2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3" name="Shape 93"/>
          <p:cNvSpPr/>
          <p:nvPr/>
        </p:nvSpPr>
        <p:spPr>
          <a:xfrm rot="-60000">
            <a:off x="745057" y="575768"/>
            <a:ext cx="3788940" cy="5722295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599" rotWithShape="0" algn="t" dir="5400000" dist="50800">
              <a:srgbClr val="000000">
                <a:alpha val="2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4" name="Shape 94"/>
          <p:cNvSpPr/>
          <p:nvPr/>
        </p:nvSpPr>
        <p:spPr>
          <a:xfrm rot="60000">
            <a:off x="4468872" y="605162"/>
            <a:ext cx="3788940" cy="572229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599" rotWithShape="0" algn="t" dir="5400000" dist="50800">
              <a:srgbClr val="000000">
                <a:alpha val="2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5" name="Shape 95"/>
          <p:cNvSpPr/>
          <p:nvPr/>
        </p:nvSpPr>
        <p:spPr>
          <a:xfrm rot="60000">
            <a:off x="4464768" y="603919"/>
            <a:ext cx="3788940" cy="5722295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599" rotWithShape="0" algn="t" dir="5400000" dist="50800">
              <a:srgbClr val="000000">
                <a:alpha val="2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C:\Users\Administrator\Desktop\Pushpin Dev\Assets\pushpinLeft.png" id="96" name="Shape 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35684">
            <a:off x="2371106" y="293953"/>
            <a:ext cx="567831" cy="5678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Pushpin Dev\Assets\pushpinLeft.png" id="97" name="Shape 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096196">
            <a:off x="6279647" y="333162"/>
            <a:ext cx="566927" cy="56692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>
            <p:ph type="title"/>
          </p:nvPr>
        </p:nvSpPr>
        <p:spPr>
          <a:xfrm rot="-60000">
            <a:off x="1106423" y="2020824"/>
            <a:ext cx="3063239" cy="149961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Merriweather"/>
              <a:buNone/>
              <a:defRPr b="0" i="0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9" name="Shape 99"/>
          <p:cNvSpPr/>
          <p:nvPr>
            <p:ph idx="2" type="pic"/>
          </p:nvPr>
        </p:nvSpPr>
        <p:spPr>
          <a:xfrm rot="60000">
            <a:off x="4898615" y="1207271"/>
            <a:ext cx="2913862" cy="4539412"/>
          </a:xfrm>
          <a:prstGeom prst="rect">
            <a:avLst/>
          </a:prstGeom>
          <a:noFill/>
          <a:ln cap="rnd" cmpd="sng" w="1016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  <a:effectLst>
            <a:outerShdw blurRad="88900" rotWithShape="0" algn="tl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accent2"/>
              </a:buClr>
              <a:buFont typeface="Courgette"/>
              <a:buNone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accent2"/>
              </a:buClr>
              <a:buFont typeface="Courgette"/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accent2"/>
              </a:buClr>
              <a:buFont typeface="Courgette"/>
              <a:buNone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 rot="-60000">
            <a:off x="1152144" y="3621024"/>
            <a:ext cx="3044951" cy="2103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accent2"/>
              </a:buClr>
              <a:buFont typeface="Courgette"/>
              <a:buNone/>
              <a:defRPr b="0" i="0" sz="1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2"/>
              </a:buClr>
              <a:buFont typeface="Courgette"/>
              <a:buNone/>
              <a:defRPr b="0" i="0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 rot="60000">
            <a:off x="6345935" y="5888736"/>
            <a:ext cx="1213820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 rot="-60000">
            <a:off x="914569" y="5831036"/>
            <a:ext cx="3319042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 rot="60000">
            <a:off x="7562088" y="5900025"/>
            <a:ext cx="554022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01.png"/><Relationship Id="rId2" Type="http://schemas.openxmlformats.org/officeDocument/2006/relationships/image" Target="../media/image02.png"/><Relationship Id="rId3" Type="http://schemas.openxmlformats.org/officeDocument/2006/relationships/image" Target="../media/image00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Shape 7"/>
            <p:cNvSpPr/>
            <p:nvPr/>
          </p:nvSpPr>
          <p:spPr>
            <a:xfrm>
              <a:off x="0" y="0"/>
              <a:ext cx="7162799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" name="Shap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9" name="Shape 9"/>
          <p:cNvSpPr/>
          <p:nvPr/>
        </p:nvSpPr>
        <p:spPr>
          <a:xfrm rot="10800000">
            <a:off x="628649" y="6069329"/>
            <a:ext cx="7920990" cy="537209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731520" y="575310"/>
            <a:ext cx="7696199" cy="5714999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101599" rotWithShape="0" algn="t" dir="5400000" dist="50800">
              <a:srgbClr val="000000">
                <a:alpha val="2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731520" y="576072"/>
            <a:ext cx="7696199" cy="5714999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599" rotWithShape="0" algn="t" dir="5400000" dist="50800">
              <a:srgbClr val="000000">
                <a:alpha val="2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C:\Users\Administrator\Desktop\Pushpin Dev\Assets\pushpinLeft.png" id="12" name="Shape 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35684">
            <a:off x="543741" y="273091"/>
            <a:ext cx="567831" cy="5678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Pushpin Dev\Assets\pushpinLeft.png" id="13" name="Shape 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096196">
            <a:off x="8115079" y="298162"/>
            <a:ext cx="566927" cy="56692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Merriweather"/>
              <a:buNone/>
              <a:defRPr b="0" i="0" sz="4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1463040" y="2119257"/>
            <a:ext cx="6196404" cy="36038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4780" lvl="0" marL="274320" marR="0" rtl="0" algn="l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5735" lvl="1" marL="640080" marR="0" rtl="0" algn="l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2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0650" lvl="2" marL="914400" marR="0" rtl="0" algn="l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41605" lvl="3" marL="1280160" marR="0" rtl="0" algn="l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49860" lvl="4" marL="1645920" marR="0" rtl="0" algn="l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47319" lvl="5" marL="2011679" marR="0" rtl="0" algn="l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44779" lvl="6" marL="2377440" marR="0" rtl="0" algn="l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42239" lvl="7" marL="2743200" marR="0" rtl="0" algn="l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52400" lvl="8" marL="3108960" marR="0" rtl="0" algn="l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0" type="dt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ctrTitle"/>
          </p:nvPr>
        </p:nvSpPr>
        <p:spPr>
          <a:xfrm>
            <a:off x="683568" y="2348880"/>
            <a:ext cx="7772400" cy="19020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Merriweather"/>
              <a:buNone/>
            </a:pPr>
            <a:br>
              <a:rPr b="1" i="0" lang="ru-RU" sz="432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br>
              <a:rPr b="1" i="0" lang="ru-RU" sz="432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br>
              <a:rPr b="1" i="0" lang="ru-RU" sz="432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b="1" i="0" lang="ru-RU" sz="432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Информационно-коммуникационные технологии в современной начальной школе</a:t>
            </a:r>
            <a:br>
              <a:rPr b="1" i="0" lang="ru-RU" sz="432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</a:p>
        </p:txBody>
      </p:sp>
      <p:sp>
        <p:nvSpPr>
          <p:cNvPr id="121" name="Shape 121"/>
          <p:cNvSpPr txBox="1"/>
          <p:nvPr>
            <p:ph idx="1" type="subTitle"/>
          </p:nvPr>
        </p:nvSpPr>
        <p:spPr>
          <a:xfrm>
            <a:off x="1727200" y="3736621"/>
            <a:ext cx="5712178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ourgette"/>
              <a:buNone/>
            </a:pPr>
            <a:r>
              <a:rPr b="0" i="0" lang="ru-RU" sz="222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Презентацию подготовила 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ourgette"/>
              <a:buNone/>
            </a:pPr>
            <a:r>
              <a:rPr b="0" i="0" lang="ru-RU" sz="222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учитель начальных классов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ourgette"/>
              <a:buNone/>
            </a:pPr>
            <a:r>
              <a:rPr b="0" i="0" lang="ru-RU" sz="222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АНОО «Ломоносовский лицей»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444"/>
              </a:spcBef>
              <a:buClr>
                <a:schemeClr val="accent2"/>
              </a:buClr>
              <a:buSzPct val="25000"/>
              <a:buFont typeface="Courgette"/>
              <a:buNone/>
            </a:pPr>
            <a:r>
              <a:rPr b="1" i="0" lang="ru-RU" sz="222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Сорока Ольга Александровна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Merriweather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11560" y="980728"/>
            <a:ext cx="7992887" cy="45259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ourgette"/>
              <a:buChar char="O"/>
            </a:pPr>
            <a:r>
              <a:rPr b="0" i="0" lang="ru-RU" sz="24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 Содержательный аспект. </a:t>
            </a:r>
          </a:p>
          <a:p>
            <a:pPr indent="0" lvl="0" marL="0" marR="0" rtl="0" algn="just">
              <a:spcBef>
                <a:spcPts val="400"/>
              </a:spcBef>
              <a:buClr>
                <a:schemeClr val="accent2"/>
              </a:buClr>
              <a:buSzPct val="25000"/>
              <a:buFont typeface="Courgette"/>
              <a:buNone/>
            </a:pPr>
            <a:r>
              <a:rPr b="0" i="1" lang="ru-RU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Возможности ИКТ могут быть использованы при построении интерактивных таблиц, плакатов и других цифровых образовательных ресурсов по отдельным темам и разделам учебной дисциплины, для создания индивидуальных тестовых мини-уроков.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Merriweather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755575" y="764704"/>
            <a:ext cx="7920880" cy="54726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ourgette"/>
              <a:buChar char="O"/>
            </a:pPr>
            <a:r>
              <a:rPr b="0" i="0" lang="ru-RU" sz="38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3. Учебно-методический аспект.</a:t>
            </a:r>
          </a:p>
          <a:p>
            <a:pPr indent="0" lvl="0" marL="0" marR="0" rtl="0" algn="l">
              <a:spcBef>
                <a:spcPts val="760"/>
              </a:spcBef>
              <a:buClr>
                <a:schemeClr val="accent2"/>
              </a:buClr>
              <a:buSzPct val="25000"/>
              <a:buFont typeface="Courgette"/>
              <a:buNone/>
            </a:pPr>
            <a:r>
              <a:rPr b="0" i="0" lang="ru-RU" sz="38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0" i="1" lang="ru-RU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Электронные и информационные ресурсы могут быть использованы в качестве учебно-методического сопровождения образовательного процесса.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Merriweather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457200" y="980728"/>
            <a:ext cx="8229600" cy="514543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ourgette"/>
              <a:buChar char="O"/>
            </a:pPr>
            <a:r>
              <a:rPr b="0" i="0" lang="ru-RU" sz="24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4. Организационный аспект. 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ourgette"/>
              <a:buNone/>
            </a:pPr>
            <a:r>
              <a:rPr b="0" i="1" lang="ru-RU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ИКТ могут быть использованы в различных вариантах организации обучения: при обучении каждого учащегося по индивидуальной программе на основе индивидуального плана; при фронтальной  либо подгрупповой формах работы.</a:t>
            </a:r>
          </a:p>
          <a:p>
            <a:pPr indent="-274320" lvl="0" marL="274320" marR="0" rtl="0" algn="l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None/>
            </a:pPr>
            <a:r>
              <a:t/>
            </a:r>
            <a:endParaRPr b="0" i="1" sz="20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Merriweather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457200" y="1196751"/>
            <a:ext cx="8229600" cy="49294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ourgette"/>
              <a:buChar char="O"/>
            </a:pPr>
            <a:r>
              <a:rPr b="0" i="0" lang="ru-RU" sz="24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5. Контрольно-оценочный аспект.</a:t>
            </a:r>
          </a:p>
          <a:p>
            <a:pPr indent="0" lvl="0" marL="0" marR="0" rtl="0" algn="just">
              <a:spcBef>
                <a:spcPts val="480"/>
              </a:spcBef>
              <a:buClr>
                <a:schemeClr val="accent2"/>
              </a:buClr>
              <a:buSzPct val="25000"/>
              <a:buFont typeface="Courgette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0" i="1" lang="ru-RU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Основным средством контроля и оценки образовательных результатов обучающихся в ИКТ являются тесты и тестовые задания, позволяющие осуществлять различные виды контроля: входной, промежуточный и итоговый.</a:t>
            </a:r>
            <a:br>
              <a:rPr b="0" i="1" lang="ru-RU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0" i="1" lang="ru-RU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Тесты могут проводиться в режиме on-line (проводится на компьютере в интерактивном режиме, результат оценивается автоматически системой) и в режиме off-line (оценку результатов осуществляет преподаватель с комментариями, работой над ошибками).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Merriweather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1463040" y="2119257"/>
            <a:ext cx="6196404" cy="3603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2"/>
              </a:buClr>
              <a:buSzPct val="85000"/>
              <a:buFont typeface="Courgette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611560" y="548679"/>
            <a:ext cx="8064896" cy="5755421"/>
          </a:xfrm>
          <a:prstGeom prst="rect">
            <a:avLst/>
          </a:prstGeom>
          <a:solidFill>
            <a:srgbClr val="5DE8D6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ru-RU" sz="3200" u="none" cap="none" strike="noStrike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Необходимо отметить, что ИКТ – это не только компьютер, это и умение работать с информацией.</a:t>
            </a:r>
            <a:r>
              <a:rPr b="0" i="0" lang="ru-RU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3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И тогда необходимо выделить </a:t>
            </a:r>
            <a:r>
              <a:rPr b="1" lang="ru-RU" sz="320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коммуникативную технологию. </a:t>
            </a:r>
            <a:br>
              <a:rPr b="1" lang="ru-RU" sz="320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ru-RU" sz="3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Коммуникативная технология опирается на взаимосвязанное комплексное обучение всем видам речевой деятельности: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аудирование;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говорение;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чтение;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письмо.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Merriweather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457200" y="620687"/>
            <a:ext cx="8229600" cy="5505475"/>
          </a:xfrm>
          <a:prstGeom prst="rect">
            <a:avLst/>
          </a:prstGeom>
          <a:solidFill>
            <a:srgbClr val="5DE8D6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ourgette"/>
              <a:buNone/>
            </a:pPr>
            <a:r>
              <a:rPr b="1" i="0" lang="ru-RU" sz="2400" u="none" cap="none" strike="noStrike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Единицей организации  и ядром процесса </a:t>
            </a:r>
            <a:r>
              <a:rPr b="0" i="0" lang="ru-RU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обучения с использованием коммуникативной технологии является </a:t>
            </a:r>
            <a:r>
              <a:rPr b="1" i="0" lang="ru-RU" sz="2400" u="none" cap="none" strike="noStrike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ситуация. </a:t>
            </a: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ourgette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 помощью ситуации: </a:t>
            </a:r>
          </a:p>
          <a:p>
            <a:pPr indent="-274320" lvl="0" marL="27432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ourgette"/>
              <a:buChar char="O"/>
            </a:pPr>
            <a:r>
              <a:rPr b="0" i="0" lang="ru-RU" sz="2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устанавливается система взаимоотношений тех, кто общается;</a:t>
            </a:r>
          </a:p>
          <a:p>
            <a:pPr indent="-274320" lvl="0" marL="27432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ourgette"/>
              <a:buChar char="O"/>
            </a:pPr>
            <a:r>
              <a:rPr b="0" i="0" lang="ru-RU" sz="2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мотивируется общение;</a:t>
            </a:r>
          </a:p>
          <a:p>
            <a:pPr indent="-274320" lvl="0" marL="27432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ourgette"/>
              <a:buChar char="O"/>
            </a:pPr>
            <a:r>
              <a:rPr b="0" i="0" lang="ru-RU" sz="2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презентуется (преподносится) речевой материал;</a:t>
            </a:r>
          </a:p>
          <a:p>
            <a:pPr indent="-274320" lvl="0" marL="27432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ourgette"/>
              <a:buChar char="O"/>
            </a:pPr>
            <a:r>
              <a:rPr b="0" i="0" lang="ru-RU" sz="2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приобретаются речевые навыки;</a:t>
            </a:r>
          </a:p>
          <a:p>
            <a:pPr indent="-274320" lvl="0" marL="27432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ourgette"/>
              <a:buChar char="O"/>
            </a:pPr>
            <a:r>
              <a:rPr b="0" i="0" lang="ru-RU" sz="2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развивается активность детей и самостоятельность общения.</a:t>
            </a:r>
          </a:p>
          <a:p>
            <a:pPr indent="-274320" lvl="0" marL="274320" marR="0" rtl="0" algn="l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971600" y="1268759"/>
            <a:ext cx="7200799" cy="34163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ru-RU" sz="3600">
                <a:solidFill>
                  <a:srgbClr val="26262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Использование компьютерных технологий –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ru-RU" sz="3600">
                <a:solidFill>
                  <a:srgbClr val="26262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это не влияние моды, а необходимость, диктуемая сегодняшним уровнем развития образования.</a:t>
            </a:r>
          </a:p>
        </p:txBody>
      </p:sp>
      <p:sp>
        <p:nvSpPr>
          <p:cNvPr id="212" name="Shape 212"/>
          <p:cNvSpPr txBox="1"/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Merriweather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Merriweather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457200" y="836712"/>
            <a:ext cx="8229600" cy="5289451"/>
          </a:xfrm>
          <a:prstGeom prst="rect">
            <a:avLst/>
          </a:prstGeom>
          <a:solidFill>
            <a:srgbClr val="FFD46A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ourgette"/>
              <a:buChar char="O"/>
            </a:pPr>
            <a:r>
              <a:rPr b="1" i="0" lang="ru-RU" sz="2400" u="none" cap="none" strike="noStrike">
                <a:solidFill>
                  <a:srgbClr val="8C9AA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Информационно-коммуникационные технологии (ИКТ) </a:t>
            </a:r>
            <a:r>
              <a:rPr b="0" i="0" lang="ru-RU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– </a:t>
            </a:r>
          </a:p>
          <a:p>
            <a:pPr indent="0" lvl="0" marL="0" marR="0" rtl="0" algn="l">
              <a:spcBef>
                <a:spcPts val="400"/>
              </a:spcBef>
              <a:buClr>
                <a:schemeClr val="accent2"/>
              </a:buClr>
              <a:buSzPct val="25000"/>
              <a:buFont typeface="Courgette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совокупность методов, производственных процессов и программно-технических средств, интегрированных с целью сбора, обработки, хранения, распространения, отображения и использования информации в интересах ее пользователей.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Merriweather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467543" y="404663"/>
            <a:ext cx="8229600" cy="5433467"/>
          </a:xfrm>
          <a:prstGeom prst="rect">
            <a:avLst/>
          </a:prstGeom>
          <a:solidFill>
            <a:srgbClr val="FFD46A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ourgette"/>
              <a:buNone/>
            </a:pPr>
            <a:r>
              <a:rPr b="1" i="0" lang="ru-RU" sz="2400" u="none" cap="none" strike="noStrike">
                <a:solidFill>
                  <a:srgbClr val="8C9AA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 сфере образования ИКТ должно ставить своей целью реализацию следующих задач, таких как:</a:t>
            </a:r>
          </a:p>
          <a:p>
            <a:pPr indent="-274320" lvl="0" marL="27432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ourgette"/>
              <a:buChar char="O"/>
            </a:pPr>
            <a:r>
              <a:rPr b="0" i="0" lang="ru-RU" sz="2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поддержка и развитие системности мышления обучаемого;</a:t>
            </a:r>
          </a:p>
          <a:p>
            <a:pPr indent="-274320" lvl="0" marL="27432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ourgette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74320" lvl="0" marL="27432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ourgette"/>
              <a:buChar char="O"/>
            </a:pPr>
            <a:r>
              <a:rPr b="0" i="0" lang="ru-RU" sz="2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поддержка всех видов познавательной деятельности обучающегося  в приобретении знаний, развитии и закреплении навыков и умений;</a:t>
            </a:r>
          </a:p>
          <a:p>
            <a:pPr indent="-274320" lvl="0" marL="27432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ourgette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74320" lvl="0" marL="27432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ourgette"/>
              <a:buChar char="O"/>
            </a:pPr>
            <a:r>
              <a:rPr b="0" i="0" lang="ru-RU" sz="2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реализация принципа индивидуализации учебного процесса при сохранении его целостности.</a:t>
            </a:r>
          </a:p>
          <a:p>
            <a:pPr indent="-274320" lvl="0" marL="274320" marR="0" rtl="0" algn="l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Merriweather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457200" y="548679"/>
            <a:ext cx="8229600" cy="55774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ourgette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Образовательные средства ИКТ можно классифицировать по ряду параметров:</a:t>
            </a: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ourgette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 </a:t>
            </a:r>
            <a:r>
              <a:rPr b="1" i="0" lang="ru-RU" sz="2400" u="sng" cap="none" strike="noStrike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По решаемым педагогическим задачам</a:t>
            </a:r>
            <a:r>
              <a:rPr b="1" i="0" lang="ru-RU" sz="2400" u="none" cap="none" strike="noStrike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ourgette"/>
              <a:buChar char="O"/>
            </a:pPr>
            <a:r>
              <a:rPr b="0" i="0" lang="ru-RU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средства, обеспечивающие базовую подготовку </a:t>
            </a:r>
            <a:r>
              <a:rPr b="0" i="1" lang="ru-RU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(электронные учебники, обучающие системы, системы контроля знаний); 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Clr>
                <a:schemeClr val="accent2"/>
              </a:buClr>
              <a:buSzPct val="116874"/>
              <a:buFont typeface="Courgette"/>
              <a:buChar char="O"/>
            </a:pPr>
            <a:r>
              <a:rPr b="0" i="0" lang="ru-RU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средства практической </a:t>
            </a:r>
            <a:r>
              <a:rPr b="0" i="0" lang="ru-RU" sz="33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подготовки </a:t>
            </a:r>
            <a:r>
              <a:rPr b="0" i="1" lang="ru-RU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(задачники, практикумы, виртуальные конструкторы, программы имитационного моделирования, тренажеры); 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ourgette"/>
              <a:buChar char="O"/>
            </a:pPr>
            <a:r>
              <a:rPr b="0" i="0" lang="ru-RU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вспомогательные средства </a:t>
            </a:r>
            <a:r>
              <a:rPr b="0" i="1" lang="ru-RU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(энциклопедии, словари, хрестоматии, развивающие компьютерные игры, мультимедийные учебные занятия); 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ourgette"/>
              <a:buChar char="O"/>
            </a:pPr>
            <a:r>
              <a:rPr b="0" i="0" lang="ru-RU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комплексные средства (</a:t>
            </a:r>
            <a:r>
              <a:rPr b="0" i="1" lang="ru-RU" sz="2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дистанционные учебные курсы).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Merriweather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457200" y="620687"/>
            <a:ext cx="8229600" cy="5505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ourgette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 </a:t>
            </a:r>
            <a:r>
              <a:rPr b="1" i="0" lang="ru-RU" sz="2400" u="sng" cap="none" strike="noStrike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По функциям в организации образовательного процесса:</a:t>
            </a:r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ourgette"/>
              <a:buChar char="O"/>
            </a:pPr>
            <a:r>
              <a:rPr b="0" i="0" lang="ru-RU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информационно-обучающие </a:t>
            </a:r>
            <a:r>
              <a:rPr b="0" i="1" lang="ru-RU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(электронные библиотеки, электронные книги, электронные периодические издания, словари, справочники, обучающие компьютерные программы, информационные системы); </a:t>
            </a:r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ourgette"/>
              <a:buChar char="O"/>
            </a:pPr>
            <a:r>
              <a:rPr b="0" i="0" lang="ru-RU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интерактивные (</a:t>
            </a:r>
            <a:r>
              <a:rPr b="0" i="1" lang="ru-RU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электронная почта, электронные телеконференции); </a:t>
            </a:r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ourgette"/>
              <a:buChar char="O"/>
            </a:pPr>
            <a:r>
              <a:rPr b="0" i="0" lang="ru-RU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поисковые </a:t>
            </a:r>
            <a:r>
              <a:rPr b="0" i="1" lang="ru-RU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(каталоги, поисковые системы).</a:t>
            </a:r>
          </a:p>
          <a:p>
            <a:pPr indent="-274320" lvl="0" marL="274320" marR="0" rtl="0" algn="l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Merriweather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457200" y="404663"/>
            <a:ext cx="8229600" cy="57214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ourgette"/>
              <a:buNone/>
            </a:pPr>
            <a:r>
              <a:rPr b="0" i="0" lang="ru-RU" sz="1679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</a:t>
            </a:r>
            <a:r>
              <a:rPr b="0" i="0" lang="ru-RU" sz="357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b="1" i="0" lang="ru-RU" sz="3570" u="none" cap="none" strike="noStrike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По типу информации</a:t>
            </a:r>
            <a:r>
              <a:rPr b="0" i="0" lang="ru-RU" sz="3570" u="none" cap="none" strike="noStrike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chemeClr val="accent2"/>
              </a:buClr>
              <a:buSzPct val="91000"/>
              <a:buFont typeface="Courgette"/>
              <a:buChar char="O"/>
            </a:pPr>
            <a:r>
              <a:rPr b="0" i="0" lang="ru-RU" sz="1679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электронные и информационные ресурсы с текстовой информацией</a:t>
            </a:r>
            <a:r>
              <a:rPr b="0" i="0" lang="ru-RU" sz="1679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0" i="1" lang="ru-RU" sz="182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(учебники, учебные пособия, задачники, тесты, словари, справочники, энциклопедии, периодические издания, числовые данные, программные и учебно-методические материалы); 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chemeClr val="accent2"/>
              </a:buClr>
              <a:buSzPct val="91000"/>
              <a:buFont typeface="Courgette"/>
              <a:buChar char="O"/>
            </a:pPr>
            <a:r>
              <a:rPr b="0" i="0" lang="ru-RU" sz="1679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электронные и информационные ресурсы с визуальной информацией </a:t>
            </a:r>
            <a:r>
              <a:rPr b="0" i="1" lang="ru-RU" sz="182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(коллекции: фотографии, портреты, иллюстрации, видеофрагменты процессов и явлений, демонстрации опытов, видеоэкскурсии; статистические и динамические модели, интерактивные модели; символьные объекты: схемы, диаграммы); 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chemeClr val="accent2"/>
              </a:buClr>
              <a:buSzPct val="91000"/>
              <a:buFont typeface="Courgette"/>
              <a:buChar char="O"/>
            </a:pPr>
            <a:r>
              <a:rPr b="0" i="0" lang="ru-RU" sz="1679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электронные и информационные ресурсы с аудиоинформацией </a:t>
            </a:r>
            <a:r>
              <a:rPr b="0" i="1" lang="ru-RU" sz="182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(звукозаписи стихотворений, дидактического речевого материала, музыкальных произведений, звуков живой и неживой природы, синхронизированные аудиообъекты); 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chemeClr val="accent2"/>
              </a:buClr>
              <a:buSzPct val="91000"/>
              <a:buFont typeface="Courgette"/>
              <a:buChar char="O"/>
            </a:pPr>
            <a:r>
              <a:rPr b="0" i="0" lang="ru-RU" sz="1679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электронные и информационныые ресурсы с аудио- и видеоинформацией</a:t>
            </a:r>
            <a:r>
              <a:rPr b="0" i="0" lang="ru-RU" sz="1679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0" i="0" lang="ru-RU" sz="182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(аудио- и видеообъекты живой и неживой природы, предметные экскурсии); 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chemeClr val="accent2"/>
              </a:buClr>
              <a:buSzPct val="91000"/>
              <a:buFont typeface="Courgette"/>
              <a:buChar char="O"/>
            </a:pPr>
            <a:r>
              <a:rPr b="0" i="0" lang="ru-RU" sz="1679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электронные и информационные ресурсы с комбинированной информацией</a:t>
            </a:r>
            <a:r>
              <a:rPr b="0" i="0" lang="ru-RU" sz="1679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0" i="0" lang="ru-RU" sz="182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(учебники, учебные пособия, первоисточники, хрестоматии, задачники, энциклопедии, словари, периодические издания).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36"/>
              </a:spcBef>
              <a:buClr>
                <a:schemeClr val="accent2"/>
              </a:buClr>
              <a:buSzPct val="83999"/>
              <a:buFont typeface="Courgette"/>
              <a:buNone/>
            </a:pPr>
            <a:r>
              <a:t/>
            </a:r>
            <a:endParaRPr b="0" i="0" sz="1679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Merriweather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539552" y="836712"/>
            <a:ext cx="8229600" cy="4525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ourgette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</a:t>
            </a:r>
            <a:r>
              <a:rPr b="1" i="0" lang="ru-RU" sz="2400" u="none" cap="none" strike="noStrike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По формам применения ИКТ в образовательном процессе:</a:t>
            </a: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ourgette"/>
              <a:buNone/>
            </a:pPr>
            <a:r>
              <a:t/>
            </a:r>
            <a:endParaRPr b="1" i="0" sz="2400" u="none" cap="none" strike="noStrike">
              <a:solidFill>
                <a:srgbClr val="00B05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ourgette"/>
              <a:buChar char="O"/>
            </a:pPr>
            <a:r>
              <a:rPr b="0" i="0" lang="ru-RU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урочные; </a:t>
            </a:r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ourgette"/>
              <a:buChar char="O"/>
            </a:pPr>
            <a:r>
              <a:rPr b="0" i="0" lang="ru-RU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внеурочные </a:t>
            </a:r>
          </a:p>
          <a:p>
            <a:pPr indent="-274320" lvl="0" marL="274320" marR="0" rtl="0" algn="l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Merriweather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467543" y="908720"/>
            <a:ext cx="8229600" cy="4525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ourgette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i="0" lang="ru-RU" sz="2400" u="none" cap="none" strike="noStrike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5. По форме взаимодействия с обучаемым:</a:t>
            </a: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ourgette"/>
              <a:buNone/>
            </a:pPr>
            <a:r>
              <a:t/>
            </a:r>
            <a:endParaRPr b="1" i="0" sz="2400" u="none" cap="none" strike="noStrike">
              <a:solidFill>
                <a:srgbClr val="00B05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ourgette"/>
              <a:buChar char="O"/>
            </a:pPr>
            <a:r>
              <a:rPr b="0" i="0" lang="ru-RU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технология асинхронного режима связи – «offline»; </a:t>
            </a:r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ourgette"/>
              <a:buChar char="O"/>
            </a:pPr>
            <a:r>
              <a:rPr b="0" i="0" lang="ru-RU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технология синхронного режима связи – «online».</a:t>
            </a:r>
          </a:p>
          <a:p>
            <a:pPr indent="-274320" lvl="0" marL="274320" marR="0" rtl="0" algn="l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Merriweather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457200" y="476672"/>
            <a:ext cx="8229600" cy="564949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ourgette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i="0" lang="ru-RU" sz="2400" u="none" cap="none" strike="noStrike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Аспекты использования различных образовательных средств ИКТ в образовательном процессе: </a:t>
            </a: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ourgette"/>
              <a:buNone/>
            </a:pPr>
            <a:r>
              <a:t/>
            </a:r>
            <a:endParaRPr b="1" i="0" sz="2400" u="none" cap="none" strike="noStrike">
              <a:solidFill>
                <a:srgbClr val="0070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ourgette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ourgette"/>
              <a:buChar char="O"/>
            </a:pPr>
            <a:r>
              <a:rPr b="0" i="0" lang="ru-RU" sz="24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 Мотивационный аспект. 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ourgette"/>
              <a:buNone/>
            </a:pPr>
            <a:r>
              <a:rPr b="0" i="1" lang="ru-RU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Применение ИКТ способствует увеличению интереса и формированию положительной мотивации обучающихся</a:t>
            </a:r>
          </a:p>
          <a:p>
            <a:pPr indent="-274320" lvl="0" marL="274320" marR="0" rtl="0" algn="l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None/>
            </a:pPr>
            <a:r>
              <a:t/>
            </a:r>
            <a:endParaRPr b="0" i="1" sz="20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Кнопка">
  <a:themeElements>
    <a:clrScheme name="Метро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