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Merriweather"/>
      <p:regular r:id="rId17"/>
      <p:bold r:id="rId18"/>
      <p:italic r:id="rId19"/>
      <p:boldItalic r:id="rId20"/>
    </p:embeddedFont>
    <p:embeddedFont>
      <p:font typeface="Questrial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7DEC183-7820-450F-9831-C14F2DA050E7}">
  <a:tblStyle styleId="{47DEC183-7820-450F-9831-C14F2DA050E7}" styleName="Table_0"/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Questrial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erriweather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9" name="Shape 3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2" name="Shape 2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4" name="Shape 3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Титульный слайд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Shape 54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55" name="Shape 55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6" name="Shape 56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57" name="Shape 57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58" name="Shape 5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59" name="Shape 5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60" name="Shape 60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61" name="Shape 61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2" name="Shape 6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3" name="Shape 6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64" name="Shape 64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65" name="Shape 65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6" name="Shape 66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7" name="Shape 67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68" name="Shape 68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71" name="Shape 71"/>
            <p:cNvSpPr/>
            <p:nvPr/>
          </p:nvSpPr>
          <p:spPr>
            <a:xfrm>
              <a:off x="-11875" y="5035137"/>
              <a:ext cx="9144000" cy="1175655"/>
            </a:xfrm>
            <a:custGeom>
              <a:pathLst>
                <a:path extrusionOk="0" h="120000" w="120000">
                  <a:moveTo>
                    <a:pt x="0" y="113939"/>
                  </a:moveTo>
                  <a:cubicBezTo>
                    <a:pt x="6480" y="116969"/>
                    <a:pt x="12961" y="120000"/>
                    <a:pt x="21974" y="118787"/>
                  </a:cubicBezTo>
                  <a:cubicBezTo>
                    <a:pt x="30986" y="117575"/>
                    <a:pt x="42051" y="116161"/>
                    <a:pt x="54077" y="106666"/>
                  </a:cubicBezTo>
                  <a:cubicBezTo>
                    <a:pt x="66103" y="97171"/>
                    <a:pt x="83142" y="79595"/>
                    <a:pt x="94129" y="61818"/>
                  </a:cubicBezTo>
                  <a:cubicBezTo>
                    <a:pt x="105116" y="44040"/>
                    <a:pt x="116363" y="1575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-11875" y="3467594"/>
              <a:ext cx="9144000" cy="8906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3454" y="101199"/>
                    <a:pt x="6909" y="82399"/>
                    <a:pt x="13714" y="63999"/>
                  </a:cubicBezTo>
                  <a:cubicBezTo>
                    <a:pt x="20519" y="45600"/>
                    <a:pt x="30181" y="18666"/>
                    <a:pt x="40831" y="9600"/>
                  </a:cubicBezTo>
                  <a:cubicBezTo>
                    <a:pt x="51480" y="533"/>
                    <a:pt x="64415" y="0"/>
                    <a:pt x="77610" y="9600"/>
                  </a:cubicBezTo>
                  <a:cubicBezTo>
                    <a:pt x="90805" y="19200"/>
                    <a:pt x="112805" y="57600"/>
                    <a:pt x="120000" y="672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-23750" y="5640778"/>
              <a:ext cx="3004457" cy="1211282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4071" y="49705"/>
                    <a:pt x="88142" y="99411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-11875" y="5284519"/>
              <a:ext cx="9144000" cy="147847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753" y="8112"/>
                    <a:pt x="7506" y="16224"/>
                    <a:pt x="14493" y="27951"/>
                  </a:cubicBezTo>
                  <a:cubicBezTo>
                    <a:pt x="21480" y="39678"/>
                    <a:pt x="31922" y="57670"/>
                    <a:pt x="41922" y="70361"/>
                  </a:cubicBezTo>
                  <a:cubicBezTo>
                    <a:pt x="51922" y="83052"/>
                    <a:pt x="64571" y="96224"/>
                    <a:pt x="74493" y="104096"/>
                  </a:cubicBezTo>
                  <a:cubicBezTo>
                    <a:pt x="84415" y="111967"/>
                    <a:pt x="95116" y="115180"/>
                    <a:pt x="101454" y="117590"/>
                  </a:cubicBezTo>
                  <a:cubicBezTo>
                    <a:pt x="107792" y="120000"/>
                    <a:pt x="109428" y="118875"/>
                    <a:pt x="112519" y="118554"/>
                  </a:cubicBezTo>
                  <a:cubicBezTo>
                    <a:pt x="115610" y="118232"/>
                    <a:pt x="117805" y="116947"/>
                    <a:pt x="120000" y="11566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2137558" y="5132119"/>
              <a:ext cx="6982691" cy="1719942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2789" y="107226"/>
                    <a:pt x="5578" y="94453"/>
                    <a:pt x="9387" y="82715"/>
                  </a:cubicBezTo>
                  <a:cubicBezTo>
                    <a:pt x="13197" y="70978"/>
                    <a:pt x="18469" y="58273"/>
                    <a:pt x="22857" y="49574"/>
                  </a:cubicBezTo>
                  <a:cubicBezTo>
                    <a:pt x="27244" y="40874"/>
                    <a:pt x="29931" y="37007"/>
                    <a:pt x="35714" y="30517"/>
                  </a:cubicBezTo>
                  <a:cubicBezTo>
                    <a:pt x="41496" y="24027"/>
                    <a:pt x="52040" y="14913"/>
                    <a:pt x="57551" y="10632"/>
                  </a:cubicBezTo>
                  <a:cubicBezTo>
                    <a:pt x="63061" y="6352"/>
                    <a:pt x="63911" y="6490"/>
                    <a:pt x="68775" y="4833"/>
                  </a:cubicBezTo>
                  <a:cubicBezTo>
                    <a:pt x="73639" y="3176"/>
                    <a:pt x="81326" y="1380"/>
                    <a:pt x="86734" y="690"/>
                  </a:cubicBezTo>
                  <a:cubicBezTo>
                    <a:pt x="92142" y="0"/>
                    <a:pt x="101224" y="690"/>
                    <a:pt x="101224" y="690"/>
                  </a:cubicBezTo>
                  <a:lnTo>
                    <a:pt x="111632" y="690"/>
                  </a:lnTo>
                  <a:cubicBezTo>
                    <a:pt x="114523" y="966"/>
                    <a:pt x="117176" y="1933"/>
                    <a:pt x="118571" y="2347"/>
                  </a:cubicBezTo>
                  <a:cubicBezTo>
                    <a:pt x="119965" y="2761"/>
                    <a:pt x="119489" y="2623"/>
                    <a:pt x="120000" y="3176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 rot="1800000">
              <a:off x="-382403" y="4201527"/>
              <a:ext cx="1261499" cy="1388235"/>
            </a:xfrm>
            <a:custGeom>
              <a:pathLst>
                <a:path extrusionOk="0" h="120000" w="120000">
                  <a:moveTo>
                    <a:pt x="0" y="9084"/>
                  </a:moveTo>
                  <a:lnTo>
                    <a:pt x="5360" y="0"/>
                  </a:lnTo>
                  <a:lnTo>
                    <a:pt x="82305" y="0"/>
                  </a:lnTo>
                  <a:lnTo>
                    <a:pt x="120000" y="60000"/>
                  </a:lnTo>
                  <a:lnTo>
                    <a:pt x="82305" y="120000"/>
                  </a:lnTo>
                  <a:lnTo>
                    <a:pt x="70827" y="119970"/>
                  </a:lnTo>
                  <a:lnTo>
                    <a:pt x="0" y="9084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 rot="1800000">
              <a:off x="8306521" y="4055629"/>
              <a:ext cx="1243407" cy="1388235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38242" y="0"/>
                  </a:lnTo>
                  <a:lnTo>
                    <a:pt x="45748" y="347"/>
                  </a:lnTo>
                  <a:lnTo>
                    <a:pt x="120000" y="114618"/>
                  </a:lnTo>
                  <a:lnTo>
                    <a:pt x="116307" y="120000"/>
                  </a:lnTo>
                  <a:lnTo>
                    <a:pt x="38242" y="120000"/>
                  </a:lnTo>
                  <a:lnTo>
                    <a:pt x="0" y="6000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 rot="1800000">
              <a:off x="8306771" y="1511523"/>
              <a:ext cx="1241871" cy="1388821"/>
            </a:xfrm>
            <a:custGeom>
              <a:pathLst>
                <a:path extrusionOk="0" h="120000" w="120000">
                  <a:moveTo>
                    <a:pt x="0" y="60025"/>
                  </a:moveTo>
                  <a:lnTo>
                    <a:pt x="38289" y="50"/>
                  </a:lnTo>
                  <a:lnTo>
                    <a:pt x="46575" y="0"/>
                  </a:lnTo>
                  <a:lnTo>
                    <a:pt x="120000" y="114391"/>
                  </a:lnTo>
                  <a:lnTo>
                    <a:pt x="116450" y="120000"/>
                  </a:lnTo>
                  <a:lnTo>
                    <a:pt x="38289" y="120000"/>
                  </a:lnTo>
                  <a:lnTo>
                    <a:pt x="0" y="60025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93" name="Shap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5" name="Shape 95"/>
          <p:cNvSpPr txBox="1"/>
          <p:nvPr>
            <p:ph type="ctrTitle"/>
          </p:nvPr>
        </p:nvSpPr>
        <p:spPr>
          <a:xfrm>
            <a:off x="4733364" y="2708475"/>
            <a:ext cx="3313354" cy="17021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b="0" i="0" sz="36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4733364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spcBef>
                <a:spcPts val="440"/>
              </a:spcBef>
              <a:buClr>
                <a:schemeClr val="accent1"/>
              </a:buClr>
              <a:buFont typeface="Noto Sans Symbols"/>
              <a:buNone/>
              <a:defRPr b="0" i="0" sz="2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4738744" y="1516828"/>
            <a:ext cx="2133599" cy="75098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8" name="Shape 98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5303519" y="5719966"/>
            <a:ext cx="28315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101" name="Shape 101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Заголовок и вертикальный текст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 rot="5400000">
            <a:off x="2677662" y="689481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3576" lvl="0" marL="342900" marR="0" rtl="0" algn="l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8308" lvl="1" marL="640080" marR="0" rtl="0" algn="l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2080" lvl="2" marL="914400" marR="0" rtl="0" algn="l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48844" lvl="3" marL="1124712" marR="0" rtl="0" algn="l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6464" lvl="4" marL="1325880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67639" lvl="5" marL="1517904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65608" lvl="6" marL="1719072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63575" lvl="7" marL="1920240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61543" lvl="8" marL="2121408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2" name="Shape 242"/>
          <p:cNvSpPr txBox="1"/>
          <p:nvPr>
            <p:ph idx="10" type="dt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3" name="Shape 243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4" name="Shape 244"/>
          <p:cNvSpPr txBox="1"/>
          <p:nvPr>
            <p:ph idx="12" type="sldNum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Вертикальный заголовок и текст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 rot="5400000">
            <a:off x="4981454" y="2678092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 rot="5400000">
            <a:off x="1374975" y="708466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3576" lvl="0" marL="342900" marR="0" rtl="0" algn="l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8308" lvl="1" marL="640080" marR="0" rtl="0" algn="l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2080" lvl="2" marL="914400" marR="0" rtl="0" algn="l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48844" lvl="3" marL="1124712" marR="0" rtl="0" algn="l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6464" lvl="4" marL="1325880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67639" lvl="5" marL="1517904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65608" lvl="6" marL="1719072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63575" lvl="7" marL="1920240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61543" lvl="8" marL="2121408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8" name="Shape 248"/>
          <p:cNvSpPr txBox="1"/>
          <p:nvPr>
            <p:ph idx="10" type="dt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9" name="Shape 249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50" name="Shape 250"/>
          <p:cNvSpPr txBox="1"/>
          <p:nvPr>
            <p:ph idx="12" type="sldNum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Заголовок и объект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3576" lvl="0" marL="342900" marR="0" rtl="0" algn="l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8308" lvl="1" marL="640080" marR="0" rtl="0" algn="l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2080" lvl="2" marL="914400" marR="0" rtl="0" algn="l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48844" lvl="3" marL="1124712" marR="0" rtl="0" algn="l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6464" lvl="4" marL="1325880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67639" lvl="5" marL="1517904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65608" lvl="6" marL="1719072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63575" lvl="7" marL="1920240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61543" lvl="8" marL="2121408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Пустой слайд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0" type="dt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Только заголовок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0" type="dt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Заголовок раздела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1258645" y="2900828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1258645" y="4267200"/>
            <a:ext cx="6637466" cy="15204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0" type="dt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Два объекта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0" type="dt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1042416" y="2313432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3576" lvl="0" marL="342900" marR="0" rtl="0" algn="l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8308" lvl="1" marL="640080" marR="0" rtl="0" algn="l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2080" lvl="2" marL="914400" marR="0" rtl="0" algn="l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48844" lvl="3" marL="1124712" marR="0" rtl="0" algn="l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6464" lvl="4" marL="1325880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67639" lvl="5" marL="1517904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65608" lvl="6" marL="1719072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63575" lvl="7" marL="1920240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61543" lvl="8" marL="2121408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2" type="body"/>
          </p:nvPr>
        </p:nvSpPr>
        <p:spPr>
          <a:xfrm>
            <a:off x="4645151" y="2313431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3576" lvl="0" marL="342900" marR="0" rtl="0" algn="l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8308" lvl="1" marL="640080" marR="0" rtl="0" algn="l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2080" lvl="2" marL="914400" marR="0" rtl="0" algn="l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48844" lvl="3" marL="1124712" marR="0" rtl="0" algn="l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6464" lvl="4" marL="1325880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67639" lvl="5" marL="1517904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65608" lvl="6" marL="1719072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63575" lvl="7" marL="1920240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61543" lvl="8" marL="2121408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Сравнение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1412111" y="2316008"/>
            <a:ext cx="305714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1041720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3576" lvl="0" marL="342900" marR="0" rtl="0" algn="l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87960" lvl="1" marL="640080" marR="0" rtl="0" algn="l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41732" lvl="2" marL="914400" marR="0" rtl="0" algn="l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58495" lvl="3" marL="1124712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6464" lvl="4" marL="1325880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987" lvl="5" marL="1517904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5955" lvl="6" marL="1719072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3923" lvl="7" marL="1920240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1891" lvl="8" marL="2121408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3" type="body"/>
          </p:nvPr>
        </p:nvSpPr>
        <p:spPr>
          <a:xfrm>
            <a:off x="5011837" y="2316009"/>
            <a:ext cx="3055716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1" i="0" sz="24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4" type="body"/>
          </p:nvPr>
        </p:nvSpPr>
        <p:spPr>
          <a:xfrm>
            <a:off x="4645151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3576" lvl="0" marL="342900" marR="0" rtl="0" algn="l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87960" lvl="1" marL="640080" marR="0" rtl="0" algn="l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41732" lvl="2" marL="914400" marR="0" rtl="0" algn="l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58495" lvl="3" marL="1124712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6464" lvl="4" marL="1325880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7987" lvl="5" marL="1517904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5955" lvl="6" marL="1719072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3923" lvl="7" marL="1920240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1891" lvl="8" marL="2121408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0" type="dt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Объект с подписью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Shape 140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41" name="Shape 14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2" name="Shape 142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43" name="Shape 143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4" name="Shape 14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5" name="Shape 14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46" name="Shape 146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47" name="Shape 147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8" name="Shape 14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9" name="Shape 14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50" name="Shape 150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151" name="Shape 151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2" name="Shape 15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3" name="Shape 15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154" name="Shape 15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5" name="Shape 15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6" name="Shape 15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157" name="Shape 157"/>
            <p:cNvSpPr/>
            <p:nvPr/>
          </p:nvSpPr>
          <p:spPr>
            <a:xfrm>
              <a:off x="-11875" y="5035137"/>
              <a:ext cx="9144000" cy="1175655"/>
            </a:xfrm>
            <a:custGeom>
              <a:pathLst>
                <a:path extrusionOk="0" h="120000" w="120000">
                  <a:moveTo>
                    <a:pt x="0" y="113939"/>
                  </a:moveTo>
                  <a:cubicBezTo>
                    <a:pt x="6480" y="116969"/>
                    <a:pt x="12961" y="120000"/>
                    <a:pt x="21974" y="118787"/>
                  </a:cubicBezTo>
                  <a:cubicBezTo>
                    <a:pt x="30986" y="117575"/>
                    <a:pt x="42051" y="116161"/>
                    <a:pt x="54077" y="106666"/>
                  </a:cubicBezTo>
                  <a:cubicBezTo>
                    <a:pt x="66103" y="97171"/>
                    <a:pt x="83142" y="79595"/>
                    <a:pt x="94129" y="61818"/>
                  </a:cubicBezTo>
                  <a:cubicBezTo>
                    <a:pt x="105116" y="44040"/>
                    <a:pt x="116363" y="1575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-11875" y="3467594"/>
              <a:ext cx="9144000" cy="8906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3454" y="101199"/>
                    <a:pt x="6909" y="82399"/>
                    <a:pt x="13714" y="63999"/>
                  </a:cubicBezTo>
                  <a:cubicBezTo>
                    <a:pt x="20519" y="45600"/>
                    <a:pt x="30181" y="18666"/>
                    <a:pt x="40831" y="9600"/>
                  </a:cubicBezTo>
                  <a:cubicBezTo>
                    <a:pt x="51480" y="533"/>
                    <a:pt x="64415" y="0"/>
                    <a:pt x="77610" y="9600"/>
                  </a:cubicBezTo>
                  <a:cubicBezTo>
                    <a:pt x="90805" y="19200"/>
                    <a:pt x="112805" y="57600"/>
                    <a:pt x="120000" y="672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-23750" y="5640778"/>
              <a:ext cx="3004457" cy="1211282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4071" y="49705"/>
                    <a:pt x="88142" y="99411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-11875" y="5284519"/>
              <a:ext cx="9144000" cy="147847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753" y="8112"/>
                    <a:pt x="7506" y="16224"/>
                    <a:pt x="14493" y="27951"/>
                  </a:cubicBezTo>
                  <a:cubicBezTo>
                    <a:pt x="21480" y="39678"/>
                    <a:pt x="31922" y="57670"/>
                    <a:pt x="41922" y="70361"/>
                  </a:cubicBezTo>
                  <a:cubicBezTo>
                    <a:pt x="51922" y="83052"/>
                    <a:pt x="64571" y="96224"/>
                    <a:pt x="74493" y="104096"/>
                  </a:cubicBezTo>
                  <a:cubicBezTo>
                    <a:pt x="84415" y="111967"/>
                    <a:pt x="95116" y="115180"/>
                    <a:pt x="101454" y="117590"/>
                  </a:cubicBezTo>
                  <a:cubicBezTo>
                    <a:pt x="107792" y="120000"/>
                    <a:pt x="109428" y="118875"/>
                    <a:pt x="112519" y="118554"/>
                  </a:cubicBezTo>
                  <a:cubicBezTo>
                    <a:pt x="115610" y="118232"/>
                    <a:pt x="117805" y="116947"/>
                    <a:pt x="120000" y="11566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2137558" y="5132119"/>
              <a:ext cx="6982691" cy="1719942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2789" y="107226"/>
                    <a:pt x="5578" y="94453"/>
                    <a:pt x="9387" y="82715"/>
                  </a:cubicBezTo>
                  <a:cubicBezTo>
                    <a:pt x="13197" y="70978"/>
                    <a:pt x="18469" y="58273"/>
                    <a:pt x="22857" y="49574"/>
                  </a:cubicBezTo>
                  <a:cubicBezTo>
                    <a:pt x="27244" y="40874"/>
                    <a:pt x="29931" y="37007"/>
                    <a:pt x="35714" y="30517"/>
                  </a:cubicBezTo>
                  <a:cubicBezTo>
                    <a:pt x="41496" y="24027"/>
                    <a:pt x="52040" y="14913"/>
                    <a:pt x="57551" y="10632"/>
                  </a:cubicBezTo>
                  <a:cubicBezTo>
                    <a:pt x="63061" y="6352"/>
                    <a:pt x="63911" y="6490"/>
                    <a:pt x="68775" y="4833"/>
                  </a:cubicBezTo>
                  <a:cubicBezTo>
                    <a:pt x="73639" y="3176"/>
                    <a:pt x="81326" y="1380"/>
                    <a:pt x="86734" y="690"/>
                  </a:cubicBezTo>
                  <a:cubicBezTo>
                    <a:pt x="92142" y="0"/>
                    <a:pt x="101224" y="690"/>
                    <a:pt x="101224" y="690"/>
                  </a:cubicBezTo>
                  <a:lnTo>
                    <a:pt x="111632" y="690"/>
                  </a:lnTo>
                  <a:cubicBezTo>
                    <a:pt x="114523" y="966"/>
                    <a:pt x="117176" y="1933"/>
                    <a:pt x="118571" y="2347"/>
                  </a:cubicBezTo>
                  <a:cubicBezTo>
                    <a:pt x="119965" y="2761"/>
                    <a:pt x="119489" y="2623"/>
                    <a:pt x="120000" y="3176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 rot="1800000">
              <a:off x="-382403" y="4201527"/>
              <a:ext cx="1261499" cy="1388235"/>
            </a:xfrm>
            <a:custGeom>
              <a:pathLst>
                <a:path extrusionOk="0" h="120000" w="120000">
                  <a:moveTo>
                    <a:pt x="0" y="9084"/>
                  </a:moveTo>
                  <a:lnTo>
                    <a:pt x="5360" y="0"/>
                  </a:lnTo>
                  <a:lnTo>
                    <a:pt x="82305" y="0"/>
                  </a:lnTo>
                  <a:lnTo>
                    <a:pt x="120000" y="60000"/>
                  </a:lnTo>
                  <a:lnTo>
                    <a:pt x="82305" y="120000"/>
                  </a:lnTo>
                  <a:lnTo>
                    <a:pt x="70827" y="119970"/>
                  </a:lnTo>
                  <a:lnTo>
                    <a:pt x="0" y="9084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 rot="1800000">
              <a:off x="8306521" y="4055629"/>
              <a:ext cx="1243407" cy="1388235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38242" y="0"/>
                  </a:lnTo>
                  <a:lnTo>
                    <a:pt x="45748" y="347"/>
                  </a:lnTo>
                  <a:lnTo>
                    <a:pt x="120000" y="114618"/>
                  </a:lnTo>
                  <a:lnTo>
                    <a:pt x="116307" y="120000"/>
                  </a:lnTo>
                  <a:lnTo>
                    <a:pt x="38242" y="120000"/>
                  </a:lnTo>
                  <a:lnTo>
                    <a:pt x="0" y="6000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8" name="Shape 178"/>
            <p:cNvSpPr/>
            <p:nvPr/>
          </p:nvSpPr>
          <p:spPr>
            <a:xfrm rot="1800000">
              <a:off x="8306771" y="1511523"/>
              <a:ext cx="1241871" cy="1388821"/>
            </a:xfrm>
            <a:custGeom>
              <a:pathLst>
                <a:path extrusionOk="0" h="120000" w="120000">
                  <a:moveTo>
                    <a:pt x="0" y="60025"/>
                  </a:moveTo>
                  <a:lnTo>
                    <a:pt x="38289" y="50"/>
                  </a:lnTo>
                  <a:lnTo>
                    <a:pt x="46575" y="0"/>
                  </a:lnTo>
                  <a:lnTo>
                    <a:pt x="120000" y="114391"/>
                  </a:lnTo>
                  <a:lnTo>
                    <a:pt x="116450" y="120000"/>
                  </a:lnTo>
                  <a:lnTo>
                    <a:pt x="38289" y="120000"/>
                  </a:lnTo>
                  <a:lnTo>
                    <a:pt x="0" y="60025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179" name="Shape 179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1" name="Shape 181"/>
          <p:cNvSpPr txBox="1"/>
          <p:nvPr>
            <p:ph idx="10" type="dt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183" name="Shape 183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1145894" y="856526"/>
            <a:ext cx="3090440" cy="51507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3576" lvl="0" marL="342900" marR="0" rtl="0" algn="l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8308" lvl="1" marL="640080" marR="0" rtl="0" algn="l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2080" lvl="2" marL="914400" marR="0" rtl="0" algn="l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48844" lvl="3" marL="1124712" marR="0" rtl="0" algn="l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6464" lvl="4" marL="1325880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38683" lvl="5" marL="1517904" marR="0" rtl="0" algn="l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36652" lvl="6" marL="1719072" marR="0" rtl="0" algn="l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34619" lvl="7" marL="1920240" marR="0" rtl="0" algn="l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32587" lvl="8" marL="2121408" marR="0" rtl="0" algn="l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85" name="Shape 185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6" name="Shape 186"/>
          <p:cNvSpPr txBox="1"/>
          <p:nvPr>
            <p:ph idx="11" type="ftr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87" name="Shape 187"/>
          <p:cNvSpPr txBox="1"/>
          <p:nvPr>
            <p:ph type="title"/>
          </p:nvPr>
        </p:nvSpPr>
        <p:spPr>
          <a:xfrm>
            <a:off x="4739832" y="2657433"/>
            <a:ext cx="3304571" cy="14631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b="0" i="0" sz="28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8" name="Shape 188"/>
          <p:cNvSpPr txBox="1"/>
          <p:nvPr>
            <p:ph idx="2" type="body"/>
          </p:nvPr>
        </p:nvSpPr>
        <p:spPr>
          <a:xfrm>
            <a:off x="4736592" y="4136994"/>
            <a:ext cx="3298784" cy="15179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Рисунок с подписью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Shape 190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91" name="Shape 19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2" name="Shape 192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93" name="Shape 193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4" name="Shape 19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5" name="Shape 19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96" name="Shape 196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97" name="Shape 197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8" name="Shape 19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9" name="Shape 19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200" name="Shape 200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201" name="Shape 201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2" name="Shape 20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3" name="Shape 20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204" name="Shape 20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07" name="Shape 207"/>
            <p:cNvSpPr/>
            <p:nvPr/>
          </p:nvSpPr>
          <p:spPr>
            <a:xfrm>
              <a:off x="-11875" y="5035137"/>
              <a:ext cx="9144000" cy="1175655"/>
            </a:xfrm>
            <a:custGeom>
              <a:pathLst>
                <a:path extrusionOk="0" h="120000" w="120000">
                  <a:moveTo>
                    <a:pt x="0" y="113939"/>
                  </a:moveTo>
                  <a:cubicBezTo>
                    <a:pt x="6480" y="116969"/>
                    <a:pt x="12961" y="120000"/>
                    <a:pt x="21974" y="118787"/>
                  </a:cubicBezTo>
                  <a:cubicBezTo>
                    <a:pt x="30986" y="117575"/>
                    <a:pt x="42051" y="116161"/>
                    <a:pt x="54077" y="106666"/>
                  </a:cubicBezTo>
                  <a:cubicBezTo>
                    <a:pt x="66103" y="97171"/>
                    <a:pt x="83142" y="79595"/>
                    <a:pt x="94129" y="61818"/>
                  </a:cubicBezTo>
                  <a:cubicBezTo>
                    <a:pt x="105116" y="44040"/>
                    <a:pt x="116363" y="1575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8" name="Shape 208"/>
            <p:cNvSpPr/>
            <p:nvPr/>
          </p:nvSpPr>
          <p:spPr>
            <a:xfrm>
              <a:off x="-11875" y="3467594"/>
              <a:ext cx="9144000" cy="8906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3454" y="101199"/>
                    <a:pt x="6909" y="82399"/>
                    <a:pt x="13714" y="63999"/>
                  </a:cubicBezTo>
                  <a:cubicBezTo>
                    <a:pt x="20519" y="45600"/>
                    <a:pt x="30181" y="18666"/>
                    <a:pt x="40831" y="9600"/>
                  </a:cubicBezTo>
                  <a:cubicBezTo>
                    <a:pt x="51480" y="533"/>
                    <a:pt x="64415" y="0"/>
                    <a:pt x="77610" y="9600"/>
                  </a:cubicBezTo>
                  <a:cubicBezTo>
                    <a:pt x="90805" y="19200"/>
                    <a:pt x="112805" y="57600"/>
                    <a:pt x="120000" y="672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-23750" y="5640778"/>
              <a:ext cx="3004457" cy="1211282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4071" y="49705"/>
                    <a:pt x="88142" y="99411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-11875" y="5284519"/>
              <a:ext cx="9144000" cy="147847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753" y="8112"/>
                    <a:pt x="7506" y="16224"/>
                    <a:pt x="14493" y="27951"/>
                  </a:cubicBezTo>
                  <a:cubicBezTo>
                    <a:pt x="21480" y="39678"/>
                    <a:pt x="31922" y="57670"/>
                    <a:pt x="41922" y="70361"/>
                  </a:cubicBezTo>
                  <a:cubicBezTo>
                    <a:pt x="51922" y="83052"/>
                    <a:pt x="64571" y="96224"/>
                    <a:pt x="74493" y="104096"/>
                  </a:cubicBezTo>
                  <a:cubicBezTo>
                    <a:pt x="84415" y="111967"/>
                    <a:pt x="95116" y="115180"/>
                    <a:pt x="101454" y="117590"/>
                  </a:cubicBezTo>
                  <a:cubicBezTo>
                    <a:pt x="107792" y="120000"/>
                    <a:pt x="109428" y="118875"/>
                    <a:pt x="112519" y="118554"/>
                  </a:cubicBezTo>
                  <a:cubicBezTo>
                    <a:pt x="115610" y="118232"/>
                    <a:pt x="117805" y="116947"/>
                    <a:pt x="120000" y="11566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>
              <a:off x="2137558" y="5132119"/>
              <a:ext cx="6982691" cy="1719942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2789" y="107226"/>
                    <a:pt x="5578" y="94453"/>
                    <a:pt x="9387" y="82715"/>
                  </a:cubicBezTo>
                  <a:cubicBezTo>
                    <a:pt x="13197" y="70978"/>
                    <a:pt x="18469" y="58273"/>
                    <a:pt x="22857" y="49574"/>
                  </a:cubicBezTo>
                  <a:cubicBezTo>
                    <a:pt x="27244" y="40874"/>
                    <a:pt x="29931" y="37007"/>
                    <a:pt x="35714" y="30517"/>
                  </a:cubicBezTo>
                  <a:cubicBezTo>
                    <a:pt x="41496" y="24027"/>
                    <a:pt x="52040" y="14913"/>
                    <a:pt x="57551" y="10632"/>
                  </a:cubicBezTo>
                  <a:cubicBezTo>
                    <a:pt x="63061" y="6352"/>
                    <a:pt x="63911" y="6490"/>
                    <a:pt x="68775" y="4833"/>
                  </a:cubicBezTo>
                  <a:cubicBezTo>
                    <a:pt x="73639" y="3176"/>
                    <a:pt x="81326" y="1380"/>
                    <a:pt x="86734" y="690"/>
                  </a:cubicBezTo>
                  <a:cubicBezTo>
                    <a:pt x="92142" y="0"/>
                    <a:pt x="101224" y="690"/>
                    <a:pt x="101224" y="690"/>
                  </a:cubicBezTo>
                  <a:lnTo>
                    <a:pt x="111632" y="690"/>
                  </a:lnTo>
                  <a:cubicBezTo>
                    <a:pt x="114523" y="966"/>
                    <a:pt x="117176" y="1933"/>
                    <a:pt x="118571" y="2347"/>
                  </a:cubicBezTo>
                  <a:cubicBezTo>
                    <a:pt x="119965" y="2761"/>
                    <a:pt x="119489" y="2623"/>
                    <a:pt x="120000" y="3176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 rot="1800000">
              <a:off x="-382403" y="4201527"/>
              <a:ext cx="1261499" cy="1388235"/>
            </a:xfrm>
            <a:custGeom>
              <a:pathLst>
                <a:path extrusionOk="0" h="120000" w="120000">
                  <a:moveTo>
                    <a:pt x="0" y="9084"/>
                  </a:moveTo>
                  <a:lnTo>
                    <a:pt x="5360" y="0"/>
                  </a:lnTo>
                  <a:lnTo>
                    <a:pt x="82305" y="0"/>
                  </a:lnTo>
                  <a:lnTo>
                    <a:pt x="120000" y="60000"/>
                  </a:lnTo>
                  <a:lnTo>
                    <a:pt x="82305" y="120000"/>
                  </a:lnTo>
                  <a:lnTo>
                    <a:pt x="70827" y="119970"/>
                  </a:lnTo>
                  <a:lnTo>
                    <a:pt x="0" y="9084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7" name="Shape 227"/>
            <p:cNvSpPr/>
            <p:nvPr/>
          </p:nvSpPr>
          <p:spPr>
            <a:xfrm rot="1800000">
              <a:off x="8306521" y="4055629"/>
              <a:ext cx="1243407" cy="1388235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38242" y="0"/>
                  </a:lnTo>
                  <a:lnTo>
                    <a:pt x="45748" y="347"/>
                  </a:lnTo>
                  <a:lnTo>
                    <a:pt x="120000" y="114618"/>
                  </a:lnTo>
                  <a:lnTo>
                    <a:pt x="116307" y="120000"/>
                  </a:lnTo>
                  <a:lnTo>
                    <a:pt x="38242" y="120000"/>
                  </a:lnTo>
                  <a:lnTo>
                    <a:pt x="0" y="6000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8" name="Shape 228"/>
            <p:cNvSpPr/>
            <p:nvPr/>
          </p:nvSpPr>
          <p:spPr>
            <a:xfrm rot="1800000">
              <a:off x="8306771" y="1511523"/>
              <a:ext cx="1241871" cy="1388821"/>
            </a:xfrm>
            <a:custGeom>
              <a:pathLst>
                <a:path extrusionOk="0" h="120000" w="120000">
                  <a:moveTo>
                    <a:pt x="0" y="60025"/>
                  </a:moveTo>
                  <a:lnTo>
                    <a:pt x="38289" y="50"/>
                  </a:lnTo>
                  <a:lnTo>
                    <a:pt x="46575" y="0"/>
                  </a:lnTo>
                  <a:lnTo>
                    <a:pt x="120000" y="114391"/>
                  </a:lnTo>
                  <a:lnTo>
                    <a:pt x="116450" y="120000"/>
                  </a:lnTo>
                  <a:lnTo>
                    <a:pt x="38289" y="120000"/>
                  </a:lnTo>
                  <a:lnTo>
                    <a:pt x="0" y="60025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229" name="Shape 229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E1E1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2" name="Shape 232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3" name="Shape 233"/>
          <p:cNvSpPr txBox="1"/>
          <p:nvPr>
            <p:ph type="title"/>
          </p:nvPr>
        </p:nvSpPr>
        <p:spPr>
          <a:xfrm>
            <a:off x="4734423" y="2660903"/>
            <a:ext cx="3300983" cy="146303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b="0" i="0" sz="28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34" name="Shape 234"/>
          <p:cNvSpPr/>
          <p:nvPr>
            <p:ph idx="2" type="pic"/>
          </p:nvPr>
        </p:nvSpPr>
        <p:spPr>
          <a:xfrm>
            <a:off x="1005208" y="693795"/>
            <a:ext cx="3359623" cy="5468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accent1"/>
              </a:buClr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4734630" y="4133087"/>
            <a:ext cx="3300572" cy="1519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6" name="Shape 236"/>
          <p:cNvSpPr txBox="1"/>
          <p:nvPr>
            <p:ph idx="10" type="dt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7" name="Shape 237"/>
          <p:cNvSpPr txBox="1"/>
          <p:nvPr>
            <p:ph idx="11" type="ftr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8" name="Shape 238"/>
          <p:cNvSpPr txBox="1"/>
          <p:nvPr>
            <p:ph idx="12" type="sldNum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C1F15E"/>
            </a:gs>
            <a:gs pos="62000">
              <a:srgbClr val="90BA3F"/>
            </a:gs>
            <a:gs pos="100000">
              <a:srgbClr val="7FA03E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-567354" y="0"/>
            <a:ext cx="10458653" cy="7117070"/>
            <a:chOff x="-644958" y="0"/>
            <a:chExt cx="10458653" cy="7117070"/>
          </a:xfrm>
        </p:grpSpPr>
        <p:grpSp>
          <p:nvGrpSpPr>
            <p:cNvPr id="7" name="Shape 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Shape 8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9" name="Shape 9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0" name="Shape 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1" name="Shape 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2" name="Shape 12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3" name="Shape 13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" name="Shape 1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" name="Shape 1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6" name="Shape 16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17" name="Shape 17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8" name="Shape 1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" name="Shape 1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20" name="Shape 20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3" name="Shape 23"/>
            <p:cNvSpPr/>
            <p:nvPr/>
          </p:nvSpPr>
          <p:spPr>
            <a:xfrm>
              <a:off x="-11875" y="5035137"/>
              <a:ext cx="9144000" cy="1175655"/>
            </a:xfrm>
            <a:custGeom>
              <a:pathLst>
                <a:path extrusionOk="0" h="120000" w="120000">
                  <a:moveTo>
                    <a:pt x="0" y="113939"/>
                  </a:moveTo>
                  <a:cubicBezTo>
                    <a:pt x="6480" y="116969"/>
                    <a:pt x="12961" y="120000"/>
                    <a:pt x="21974" y="118787"/>
                  </a:cubicBezTo>
                  <a:cubicBezTo>
                    <a:pt x="30986" y="117575"/>
                    <a:pt x="42051" y="116161"/>
                    <a:pt x="54077" y="106666"/>
                  </a:cubicBezTo>
                  <a:cubicBezTo>
                    <a:pt x="66103" y="97171"/>
                    <a:pt x="83142" y="79595"/>
                    <a:pt x="94129" y="61818"/>
                  </a:cubicBezTo>
                  <a:cubicBezTo>
                    <a:pt x="105116" y="44040"/>
                    <a:pt x="116363" y="1575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-11875" y="3467594"/>
              <a:ext cx="9144000" cy="890650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3454" y="101199"/>
                    <a:pt x="6909" y="82399"/>
                    <a:pt x="13714" y="63999"/>
                  </a:cubicBezTo>
                  <a:cubicBezTo>
                    <a:pt x="20519" y="45600"/>
                    <a:pt x="30181" y="18666"/>
                    <a:pt x="40831" y="9600"/>
                  </a:cubicBezTo>
                  <a:cubicBezTo>
                    <a:pt x="51480" y="533"/>
                    <a:pt x="64415" y="0"/>
                    <a:pt x="77610" y="9600"/>
                  </a:cubicBezTo>
                  <a:cubicBezTo>
                    <a:pt x="90805" y="19200"/>
                    <a:pt x="112805" y="57600"/>
                    <a:pt x="120000" y="672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-23750" y="5640778"/>
              <a:ext cx="3004457" cy="1211282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44071" y="49705"/>
                    <a:pt x="88142" y="99411"/>
                    <a:pt x="120000" y="12000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-11875" y="5284519"/>
              <a:ext cx="9144000" cy="1478478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753" y="8112"/>
                    <a:pt x="7506" y="16224"/>
                    <a:pt x="14493" y="27951"/>
                  </a:cubicBezTo>
                  <a:cubicBezTo>
                    <a:pt x="21480" y="39678"/>
                    <a:pt x="31922" y="57670"/>
                    <a:pt x="41922" y="70361"/>
                  </a:cubicBezTo>
                  <a:cubicBezTo>
                    <a:pt x="51922" y="83052"/>
                    <a:pt x="64571" y="96224"/>
                    <a:pt x="74493" y="104096"/>
                  </a:cubicBezTo>
                  <a:cubicBezTo>
                    <a:pt x="84415" y="111967"/>
                    <a:pt x="95116" y="115180"/>
                    <a:pt x="101454" y="117590"/>
                  </a:cubicBezTo>
                  <a:cubicBezTo>
                    <a:pt x="107792" y="120000"/>
                    <a:pt x="109428" y="118875"/>
                    <a:pt x="112519" y="118554"/>
                  </a:cubicBezTo>
                  <a:cubicBezTo>
                    <a:pt x="115610" y="118232"/>
                    <a:pt x="117805" y="116947"/>
                    <a:pt x="120000" y="11566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2137558" y="5132119"/>
              <a:ext cx="6982691" cy="1719942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2789" y="107226"/>
                    <a:pt x="5578" y="94453"/>
                    <a:pt x="9387" y="82715"/>
                  </a:cubicBezTo>
                  <a:cubicBezTo>
                    <a:pt x="13197" y="70978"/>
                    <a:pt x="18469" y="58273"/>
                    <a:pt x="22857" y="49574"/>
                  </a:cubicBezTo>
                  <a:cubicBezTo>
                    <a:pt x="27244" y="40874"/>
                    <a:pt x="29931" y="37007"/>
                    <a:pt x="35714" y="30517"/>
                  </a:cubicBezTo>
                  <a:cubicBezTo>
                    <a:pt x="41496" y="24027"/>
                    <a:pt x="52040" y="14913"/>
                    <a:pt x="57551" y="10632"/>
                  </a:cubicBezTo>
                  <a:cubicBezTo>
                    <a:pt x="63061" y="6352"/>
                    <a:pt x="63911" y="6490"/>
                    <a:pt x="68775" y="4833"/>
                  </a:cubicBezTo>
                  <a:cubicBezTo>
                    <a:pt x="73639" y="3176"/>
                    <a:pt x="81326" y="1380"/>
                    <a:pt x="86734" y="690"/>
                  </a:cubicBezTo>
                  <a:cubicBezTo>
                    <a:pt x="92142" y="0"/>
                    <a:pt x="101224" y="690"/>
                    <a:pt x="101224" y="690"/>
                  </a:cubicBezTo>
                  <a:lnTo>
                    <a:pt x="111632" y="690"/>
                  </a:lnTo>
                  <a:cubicBezTo>
                    <a:pt x="114523" y="966"/>
                    <a:pt x="117176" y="1933"/>
                    <a:pt x="118571" y="2347"/>
                  </a:cubicBezTo>
                  <a:cubicBezTo>
                    <a:pt x="119965" y="2761"/>
                    <a:pt x="119489" y="2623"/>
                    <a:pt x="120000" y="3176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rot="1800000">
              <a:off x="-382403" y="4201527"/>
              <a:ext cx="1261499" cy="1388235"/>
            </a:xfrm>
            <a:custGeom>
              <a:pathLst>
                <a:path extrusionOk="0" h="120000" w="120000">
                  <a:moveTo>
                    <a:pt x="0" y="9084"/>
                  </a:moveTo>
                  <a:lnTo>
                    <a:pt x="5360" y="0"/>
                  </a:lnTo>
                  <a:lnTo>
                    <a:pt x="82305" y="0"/>
                  </a:lnTo>
                  <a:lnTo>
                    <a:pt x="120000" y="60000"/>
                  </a:lnTo>
                  <a:lnTo>
                    <a:pt x="82305" y="120000"/>
                  </a:lnTo>
                  <a:lnTo>
                    <a:pt x="70827" y="119970"/>
                  </a:lnTo>
                  <a:lnTo>
                    <a:pt x="0" y="9084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 rot="1800000">
              <a:off x="8306521" y="4055629"/>
              <a:ext cx="1243407" cy="1388235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38242" y="0"/>
                  </a:lnTo>
                  <a:lnTo>
                    <a:pt x="45748" y="347"/>
                  </a:lnTo>
                  <a:lnTo>
                    <a:pt x="120000" y="114618"/>
                  </a:lnTo>
                  <a:lnTo>
                    <a:pt x="116307" y="120000"/>
                  </a:lnTo>
                  <a:lnTo>
                    <a:pt x="38242" y="120000"/>
                  </a:lnTo>
                  <a:lnTo>
                    <a:pt x="0" y="60000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 rot="1800000">
              <a:off x="8306771" y="1511523"/>
              <a:ext cx="1241871" cy="1388821"/>
            </a:xfrm>
            <a:custGeom>
              <a:pathLst>
                <a:path extrusionOk="0" h="120000" w="120000">
                  <a:moveTo>
                    <a:pt x="0" y="60025"/>
                  </a:moveTo>
                  <a:lnTo>
                    <a:pt x="38289" y="50"/>
                  </a:lnTo>
                  <a:lnTo>
                    <a:pt x="46575" y="0"/>
                  </a:lnTo>
                  <a:lnTo>
                    <a:pt x="120000" y="114391"/>
                  </a:lnTo>
                  <a:lnTo>
                    <a:pt x="116450" y="120000"/>
                  </a:lnTo>
                  <a:lnTo>
                    <a:pt x="38289" y="120000"/>
                  </a:lnTo>
                  <a:lnTo>
                    <a:pt x="0" y="60025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45" name="Shape 45"/>
          <p:cNvSpPr/>
          <p:nvPr/>
        </p:nvSpPr>
        <p:spPr>
          <a:xfrm>
            <a:off x="457200" y="333487"/>
            <a:ext cx="8229600" cy="6185646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4561242" y="-21511"/>
            <a:ext cx="3679116" cy="699243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b="0" i="0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3576" lvl="0" marL="342900" marR="0" rtl="0" algn="l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8308" lvl="1" marL="640080" marR="0" rtl="0" algn="l">
              <a:spcBef>
                <a:spcPts val="44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2080" lvl="2" marL="914400" marR="0" rtl="0" algn="l">
              <a:spcBef>
                <a:spcPts val="40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48844" lvl="3" marL="1124712" marR="0" rtl="0" algn="l">
              <a:spcBef>
                <a:spcPts val="36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6464" lvl="4" marL="1325880" marR="0" rtl="0" algn="l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6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67639" lvl="5" marL="1517904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65608" lvl="6" marL="1719072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63575" lvl="7" marL="1920240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61543" lvl="8" marL="2121408" marR="0" rtl="0" algn="l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ctrTitle"/>
          </p:nvPr>
        </p:nvSpPr>
        <p:spPr>
          <a:xfrm>
            <a:off x="683568" y="2060848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Merriweather"/>
              <a:buNone/>
            </a:pPr>
            <a:r>
              <a:rPr b="1" i="0" lang="ru-RU" sz="4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Тема: Технология </a:t>
            </a:r>
            <a:br>
              <a:rPr b="1" i="0" lang="ru-RU" sz="4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b="1" i="0" lang="ru-RU" sz="4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проектной деятельности</a:t>
            </a:r>
          </a:p>
        </p:txBody>
      </p:sp>
      <p:sp>
        <p:nvSpPr>
          <p:cNvPr id="256" name="Shape 256"/>
          <p:cNvSpPr txBox="1"/>
          <p:nvPr>
            <p:ph idx="1" type="subTitle"/>
          </p:nvPr>
        </p:nvSpPr>
        <p:spPr>
          <a:xfrm>
            <a:off x="2123727" y="4509119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ru-RU" sz="1800" u="none" cap="none" strike="noStrike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Подготовила учитель начальных классов</a:t>
            </a:r>
          </a:p>
          <a:p>
            <a:pPr indent="0" lvl="0" marL="0" marR="0" rtl="0" algn="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ru-RU" sz="1800" u="none" cap="none" strike="noStrike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АНОО « Ломоносовский лицей» </a:t>
            </a:r>
          </a:p>
          <a:p>
            <a:pPr indent="0" lvl="0" marL="0" marR="0" rtl="0" algn="r">
              <a:spcBef>
                <a:spcPts val="36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ru-RU" sz="1800" u="none" cap="none" strike="noStrike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Сорока О.А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/>
        </p:nvSpPr>
        <p:spPr>
          <a:xfrm>
            <a:off x="755575" y="1305341"/>
            <a:ext cx="7704855" cy="489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-RU"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навыки самообразования и самоконтроля;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-RU"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моделируется реальная технологическая цепочка: задача-результат;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-RU"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навыки групповой деятельности;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-RU"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индивидуальный подход;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Font typeface="Courier New"/>
              <a:buNone/>
            </a:pPr>
            <a:r>
              <a:t/>
            </a:r>
            <a:endParaRPr sz="24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-RU"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интерес к познавательной деятельности</a:t>
            </a:r>
          </a:p>
        </p:txBody>
      </p:sp>
      <p:sp>
        <p:nvSpPr>
          <p:cNvPr id="312" name="Shape 312"/>
          <p:cNvSpPr txBox="1"/>
          <p:nvPr>
            <p:ph type="title"/>
          </p:nvPr>
        </p:nvSpPr>
        <p:spPr>
          <a:xfrm>
            <a:off x="971600" y="620687"/>
            <a:ext cx="7488831" cy="15841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b="1" i="0" lang="ru-RU" sz="3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Плюсы проектной деятельности :</a:t>
            </a:r>
            <a:br>
              <a:rPr b="1" i="0" lang="ru-RU" sz="3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ru-RU" sz="3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br>
              <a:rPr b="0" i="0" lang="ru-RU" sz="3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1187624" y="1412775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b="1" i="0" lang="ru-RU" sz="3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Литература</a:t>
            </a:r>
          </a:p>
        </p:txBody>
      </p:sp>
      <p:sp>
        <p:nvSpPr>
          <p:cNvPr id="318" name="Shape 318"/>
          <p:cNvSpPr/>
          <p:nvPr/>
        </p:nvSpPr>
        <p:spPr>
          <a:xfrm>
            <a:off x="1115616" y="2780927"/>
            <a:ext cx="6624735" cy="175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ru-RU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1.Поливанова К.Н. Проектная деятельность школьников: пособие для учителя. / М.: Просвещение, 2011. – 192 с. – (Работаем по новым стандартам).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ru-RU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2.Электронный учебник по курсу «Проектная деятельность как... bg-prestige.narod.ru›proekt/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idx="1" type="body"/>
          </p:nvPr>
        </p:nvSpPr>
        <p:spPr>
          <a:xfrm>
            <a:off x="582241" y="620687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ru-RU" sz="268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«Истинным и ценным является только то, что </a:t>
            </a:r>
            <a:r>
              <a:rPr b="1" i="0" lang="ru-RU" sz="268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полезно</a:t>
            </a:r>
            <a:r>
              <a:rPr b="0" i="0" lang="ru-RU" sz="268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людям, что даёт </a:t>
            </a:r>
            <a:r>
              <a:rPr b="1" i="0" lang="ru-RU" sz="268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практический </a:t>
            </a:r>
            <a:r>
              <a:rPr b="0" i="0" lang="ru-RU" sz="268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результат и направлено </a:t>
            </a:r>
            <a:r>
              <a:rPr b="1" i="0" lang="ru-RU" sz="268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на благо </a:t>
            </a:r>
            <a:r>
              <a:rPr b="0" i="0" lang="ru-RU" sz="268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всего общества. »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536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680" u="none" cap="none" strike="noStrike">
              <a:solidFill>
                <a:schemeClr val="dk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040" u="none" cap="none" strike="noStrike">
              <a:solidFill>
                <a:schemeClr val="dk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96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r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ru-RU" sz="96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             </a:t>
            </a:r>
          </a:p>
          <a:p>
            <a:pPr indent="0" lvl="0" marL="0" marR="0" rtl="0" algn="r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96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r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96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r">
              <a:lnSpc>
                <a:spcPct val="80000"/>
              </a:lnSpc>
              <a:spcBef>
                <a:spcPts val="88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ru-RU" sz="4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педагогики» и методов проектов</a:t>
            </a:r>
          </a:p>
        </p:txBody>
      </p:sp>
      <p:pic>
        <p:nvPicPr>
          <p:cNvPr descr="D:\Users\Марина\Desktop\ht105011.jpg" id="262" name="Shape 2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27689" y="1844824"/>
            <a:ext cx="3784600" cy="431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Shape 263"/>
          <p:cNvSpPr/>
          <p:nvPr/>
        </p:nvSpPr>
        <p:spPr>
          <a:xfrm>
            <a:off x="582241" y="5317203"/>
            <a:ext cx="6437747" cy="954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американский философ-идеалист  </a:t>
            </a:r>
            <a:r>
              <a:rPr b="0" i="0" lang="ru-RU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1" lang="ru-RU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b="1" i="0" lang="ru-RU" sz="3200" u="none" cap="none" strike="noStrike">
                <a:solidFill>
                  <a:srgbClr val="A9EA25"/>
                </a:solidFill>
                <a:latin typeface="Questrial"/>
                <a:ea typeface="Questrial"/>
                <a:cs typeface="Questrial"/>
                <a:sym typeface="Questrial"/>
              </a:rPr>
              <a:t>Джон Дьюи (1859-1952)</a:t>
            </a:r>
          </a:p>
        </p:txBody>
      </p:sp>
      <p:sp>
        <p:nvSpPr>
          <p:cNvPr id="264" name="Shape 264"/>
          <p:cNvSpPr/>
          <p:nvPr/>
        </p:nvSpPr>
        <p:spPr>
          <a:xfrm>
            <a:off x="582241" y="4437112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ru-RU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Основоположником метода проектов является 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9" name="Shape 269"/>
          <p:cNvGraphicFramePr/>
          <p:nvPr/>
        </p:nvGraphicFramePr>
        <p:xfrm>
          <a:off x="1621380" y="292494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{47DEC183-7820-450F-9831-C14F2DA050E7}</a:tableStyleId>
              </a:tblPr>
              <a:tblGrid>
                <a:gridCol w="3294300"/>
                <a:gridCol w="3294300"/>
              </a:tblGrid>
              <a:tr h="558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800" u="sng" cap="none" strike="noStrike"/>
                        <a:t>Традиционное обучение   </a:t>
                      </a: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800" u="sng" cap="none" strike="noStrike"/>
                        <a:t>Проектное обучение</a:t>
                      </a: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3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ru-RU" sz="1800" u="none" cap="none" strike="noStrike"/>
                        <a:t>Краткосрочное</a:t>
                      </a: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ru-RU" sz="1800" u="none" cap="none" strike="noStrike"/>
                        <a:t>Долгосрочное</a:t>
                      </a: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8571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ru-RU" sz="1800" u="none" cap="none" strike="noStrike"/>
                        <a:t>Один предмет </a:t>
                      </a:r>
                    </a:p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ru-RU" sz="1800" u="none" cap="none" strike="noStrike"/>
                        <a:t>в центре обучения</a:t>
                      </a:r>
                    </a:p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ru-RU" sz="1800" u="none" cap="none" strike="noStrike"/>
                        <a:t>Интегрирует разные предметы</a:t>
                      </a: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3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ru-RU" sz="1800" u="none" cap="none" strike="noStrike"/>
                        <a:t>Ориентировано на учителя</a:t>
                      </a: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ru-RU" sz="1800" u="none" cap="none" strike="noStrike"/>
                        <a:t>Ориентировано на ученика</a:t>
                      </a: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58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br>
                        <a:rPr lang="ru-RU" sz="1800" u="none" cap="none" strike="noStrike"/>
                      </a:b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ru-RU" sz="1800" u="none" cap="none" strike="noStrike"/>
                        <a:t>Связано с жизненными </a:t>
                      </a:r>
                    </a:p>
                    <a:p>
                      <a:pPr indent="0" lvl="0" marL="0" marR="0" rtl="0" algn="l">
                        <a:lnSpc>
                          <a:spcPct val="72222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ru-RU" sz="1800" u="none" cap="none" strike="noStrike"/>
                        <a:t>   проблемами</a:t>
                      </a: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70" name="Shape 270"/>
          <p:cNvSpPr/>
          <p:nvPr/>
        </p:nvSpPr>
        <p:spPr>
          <a:xfrm>
            <a:off x="1658527" y="842808"/>
            <a:ext cx="6513871" cy="19082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9EA25"/>
              </a:buClr>
              <a:buSzPct val="25000"/>
              <a:buFont typeface="Questrial"/>
              <a:buNone/>
            </a:pPr>
            <a:r>
              <a:rPr b="1" i="0" lang="ru-RU" sz="3200" u="none" cap="none" strike="noStrike">
                <a:solidFill>
                  <a:srgbClr val="A9EA25"/>
                </a:solidFill>
                <a:latin typeface="Questrial"/>
                <a:ea typeface="Questrial"/>
                <a:cs typeface="Questrial"/>
                <a:sym typeface="Questrial"/>
              </a:rPr>
              <a:t>ЧТО ТАКОЕ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9EA25"/>
              </a:buClr>
              <a:buSzPct val="25000"/>
              <a:buFont typeface="Questrial"/>
              <a:buNone/>
            </a:pPr>
            <a:r>
              <a:rPr b="1" i="0" lang="ru-RU" sz="3200" u="none" cap="none" strike="noStrike">
                <a:solidFill>
                  <a:srgbClr val="A9EA25"/>
                </a:solidFill>
                <a:latin typeface="Questrial"/>
                <a:ea typeface="Questrial"/>
                <a:cs typeface="Questrial"/>
                <a:sym typeface="Questrial"/>
              </a:rPr>
              <a:t>ПРОЕКТНОЕ ОБУЧЕНИЕ?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Проектное Обучение  отличается от традиционного обучения по следующим признакам: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1" name="Shape 2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3581400"/>
            <a:ext cx="8229600" cy="1146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74A50F"/>
              </a:buClr>
              <a:buSzPct val="25000"/>
              <a:buFont typeface="Questrial"/>
              <a:buNone/>
            </a:pPr>
            <a:r>
              <a:rPr b="0" i="0" lang="ru-RU" sz="3200" u="none" cap="none" strike="noStrike">
                <a:solidFill>
                  <a:srgbClr val="74A50F"/>
                </a:solidFill>
                <a:latin typeface="Questrial"/>
                <a:ea typeface="Questrial"/>
                <a:cs typeface="Questrial"/>
                <a:sym typeface="Questrial"/>
              </a:rPr>
              <a:t>В проектной деятельности младших школьников выделятся </a:t>
            </a:r>
            <a:br>
              <a:rPr b="0" i="0" lang="ru-RU" sz="3200" u="none" cap="none" strike="noStrike">
                <a:solidFill>
                  <a:srgbClr val="74A50F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1" i="0" lang="ru-RU" sz="3200" u="none" cap="none" strike="noStrike">
                <a:solidFill>
                  <a:srgbClr val="74A50F"/>
                </a:solidFill>
                <a:latin typeface="Questrial"/>
                <a:ea typeface="Questrial"/>
                <a:cs typeface="Questrial"/>
                <a:sym typeface="Questrial"/>
              </a:rPr>
              <a:t>следующие этапы</a:t>
            </a:r>
            <a:r>
              <a:rPr b="0" i="0" lang="ru-RU" sz="3200" u="none" cap="none" strike="noStrike">
                <a:solidFill>
                  <a:srgbClr val="74A50F"/>
                </a:solidFill>
                <a:latin typeface="Questrial"/>
                <a:ea typeface="Questrial"/>
                <a:cs typeface="Questrial"/>
                <a:sym typeface="Questrial"/>
              </a:rPr>
              <a:t>:</a:t>
            </a: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794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b="0" i="0" lang="ru-RU" sz="2400" u="none" cap="none" strike="noStrik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rPr>
              <a:t>мотивационный</a:t>
            </a: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94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b="0" i="0" lang="ru-RU" sz="2400" u="none" cap="none" strike="noStrik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rPr>
              <a:t>планирующий</a:t>
            </a:r>
          </a:p>
          <a:p>
            <a:pPr indent="-2794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94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b="0" i="0" lang="ru-RU" sz="2400" u="none" cap="none" strike="noStrik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rPr>
              <a:t>информационно-операционный</a:t>
            </a: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94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b="0" i="0" lang="ru-RU" sz="2400" u="none" cap="none" strike="noStrik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rPr>
              <a:t>рефлексивно-оценочный</a:t>
            </a:r>
          </a:p>
          <a:p>
            <a:pPr indent="-2794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79400" lvl="0" marL="342900" marR="0" rtl="0" algn="l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b="1" i="0" lang="ru-RU" sz="3200" u="sng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Что такое учебный проект?</a:t>
            </a:r>
            <a:br>
              <a:rPr b="1" i="0" lang="ru-RU" sz="3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827583" y="2060848"/>
            <a:ext cx="7632848" cy="3888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9400" lvl="0" marL="3429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520"/>
              <a:buFont typeface="Noto Sans Symbols"/>
              <a:buChar char="○"/>
            </a:pPr>
            <a:r>
              <a:rPr b="0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Слово </a:t>
            </a:r>
            <a:r>
              <a:rPr b="1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«проект»  </a:t>
            </a:r>
            <a:r>
              <a:rPr b="0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толкуется в словарях </a:t>
            </a:r>
          </a:p>
          <a:p>
            <a:pPr indent="-5080" lvl="0" marL="68580" marR="0" rtl="0" algn="just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как «</a:t>
            </a:r>
            <a:r>
              <a:rPr b="1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план,</a:t>
            </a:r>
            <a:r>
              <a:rPr b="0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замысел, текст или чертеж чего-либо, предваряющий его создание». </a:t>
            </a:r>
          </a:p>
          <a:p>
            <a:pPr indent="-5080" lvl="0" marL="68580" marR="0" rtl="0" algn="just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04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79400" lvl="0" marL="34290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accent1"/>
              </a:buClr>
              <a:buSzPct val="77520"/>
              <a:buFont typeface="Noto Sans Symbols"/>
              <a:buChar char="○"/>
            </a:pPr>
            <a:r>
              <a:rPr b="0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«</a:t>
            </a:r>
            <a:r>
              <a:rPr b="1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Проект </a:t>
            </a:r>
            <a:r>
              <a:rPr b="0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— </a:t>
            </a:r>
            <a:r>
              <a:rPr b="1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прототип</a:t>
            </a:r>
            <a:r>
              <a:rPr b="0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, прообраз какого-либо объекта, вида деятельности и т.п., а проектирование превращается в процесс создания проекта».  </a:t>
            </a:r>
          </a:p>
          <a:p>
            <a:pPr indent="-279400" lvl="0" marL="34290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accent1"/>
              </a:buClr>
              <a:buSzPct val="77520"/>
              <a:buFont typeface="Noto Sans Symbols"/>
              <a:buNone/>
            </a:pPr>
            <a:r>
              <a:t/>
            </a:r>
            <a:endParaRPr b="0" i="0" sz="204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79400" lvl="0" marL="342900" marR="0" rtl="0" algn="l">
              <a:lnSpc>
                <a:spcPct val="80000"/>
              </a:lnSpc>
              <a:spcBef>
                <a:spcPts val="408"/>
              </a:spcBef>
              <a:buClr>
                <a:schemeClr val="accent1"/>
              </a:buClr>
              <a:buSzPct val="77520"/>
              <a:buFont typeface="Noto Sans Symbols"/>
              <a:buChar char="○"/>
            </a:pPr>
            <a:r>
              <a:rPr b="0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 </a:t>
            </a:r>
            <a:r>
              <a:rPr b="1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Проект</a:t>
            </a:r>
            <a:r>
              <a:rPr b="0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 в системе образования рассматривается как </a:t>
            </a:r>
            <a:r>
              <a:rPr b="1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совместная учебно-познавательная, творческая или игровая деятельность учащихся</a:t>
            </a:r>
            <a:r>
              <a:rPr b="0" i="0" lang="ru-RU" sz="204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, имеющая общую цель, согласованные методы, способы деятельности, направленная на достижение общего результата деятельности».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1043490" y="1027663"/>
            <a:ext cx="756095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b="0" i="0" lang="ru-RU" sz="3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Среди </a:t>
            </a:r>
            <a:r>
              <a:rPr b="1" i="0" lang="ru-RU" sz="3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учебных проектов </a:t>
            </a:r>
            <a:r>
              <a:rPr b="0" i="0" lang="ru-RU" sz="3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можно выделить следующие </a:t>
            </a:r>
            <a:r>
              <a:rPr b="1" i="0" lang="ru-RU" sz="3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типы</a:t>
            </a:r>
            <a:r>
              <a:rPr b="0" i="0" lang="ru-RU" sz="32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: </a:t>
            </a:r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94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b="0" i="0" lang="ru-RU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Исследовательские </a:t>
            </a:r>
          </a:p>
          <a:p>
            <a:pPr indent="-5080" lvl="0" marL="685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b="0" i="0" lang="ru-RU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Творческие </a:t>
            </a:r>
          </a:p>
          <a:p>
            <a:pPr indent="-5080" lvl="0" marL="685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b="0" i="0" lang="ru-RU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Информационные </a:t>
            </a:r>
          </a:p>
          <a:p>
            <a:pPr indent="-5080" lvl="0" marL="685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79400" lvl="0" marL="342900" marR="0" rtl="0" algn="l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b="0" i="0" lang="ru-RU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Социально значимые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A9EA25"/>
              </a:buClr>
              <a:buSzPct val="25000"/>
              <a:buFont typeface="Questrial"/>
              <a:buNone/>
            </a:pPr>
            <a:r>
              <a:rPr b="1" i="0" lang="ru-RU" sz="3200" u="none" cap="none" strike="noStrike">
                <a:solidFill>
                  <a:srgbClr val="A9EA25"/>
                </a:solidFill>
                <a:latin typeface="Questrial"/>
                <a:ea typeface="Questrial"/>
                <a:cs typeface="Questrial"/>
                <a:sym typeface="Questrial"/>
              </a:rPr>
              <a:t>Типы учебных проектов </a:t>
            </a:r>
            <a:br>
              <a:rPr b="1" i="0" lang="ru-RU" sz="3200" u="none" cap="none" strike="noStrike">
                <a:solidFill>
                  <a:srgbClr val="A9EA25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1" i="0" lang="ru-RU" sz="3200" u="none" cap="none" strike="noStrike">
                <a:solidFill>
                  <a:srgbClr val="A9EA25"/>
                </a:solidFill>
                <a:latin typeface="Questrial"/>
                <a:ea typeface="Questrial"/>
                <a:cs typeface="Questrial"/>
                <a:sym typeface="Questrial"/>
              </a:rPr>
              <a:t>по затратам времени: </a:t>
            </a:r>
          </a:p>
        </p:txBody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1115616" y="2708919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4445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b="0" i="0" lang="ru-RU" sz="2400" u="none" cap="none" strike="noStrike">
                <a:solidFill>
                  <a:srgbClr val="2E2D21"/>
                </a:solidFill>
                <a:latin typeface="Questrial"/>
                <a:ea typeface="Questrial"/>
                <a:cs typeface="Questrial"/>
                <a:sym typeface="Questrial"/>
              </a:rPr>
              <a:t>Краткосрочные </a:t>
            </a:r>
          </a:p>
          <a:p>
            <a:pPr indent="0" lvl="0" marL="342900" marR="0" rtl="0" algn="just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2E2D2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444500" lvl="0" marL="342900" marR="0" rtl="0" algn="just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b="0" i="0" lang="ru-RU" sz="2400" u="none" cap="none" strike="noStrike">
                <a:solidFill>
                  <a:srgbClr val="2E2D21"/>
                </a:solidFill>
                <a:latin typeface="Questrial"/>
                <a:ea typeface="Questrial"/>
                <a:cs typeface="Questrial"/>
                <a:sym typeface="Questrial"/>
              </a:rPr>
              <a:t>Среднесрочные </a:t>
            </a:r>
          </a:p>
          <a:p>
            <a:pPr indent="0" lvl="0" marL="342900" marR="0" rtl="0" algn="just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2E2D2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444500" lvl="0" marL="342900" marR="0" rtl="0" algn="just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b="0" i="0" lang="ru-RU" sz="2400" u="none" cap="none" strike="noStrike">
                <a:solidFill>
                  <a:srgbClr val="2E2D21"/>
                </a:solidFill>
                <a:latin typeface="Questrial"/>
                <a:ea typeface="Questrial"/>
                <a:cs typeface="Questrial"/>
                <a:sym typeface="Questrial"/>
              </a:rPr>
              <a:t>Долгосрочные</a:t>
            </a:r>
          </a:p>
          <a:p>
            <a:pPr indent="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rgbClr val="2E2D2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79400" lvl="0" marL="342900" marR="0" rtl="0" algn="l">
              <a:spcBef>
                <a:spcPts val="480"/>
              </a:spcBef>
              <a:buClr>
                <a:schemeClr val="accent1"/>
              </a:buClr>
              <a:buSzPct val="76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type="title"/>
          </p:nvPr>
        </p:nvSpPr>
        <p:spPr>
          <a:xfrm>
            <a:off x="1043490" y="476672"/>
            <a:ext cx="7024744" cy="13681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A9EA25"/>
              </a:buClr>
              <a:buSzPct val="25000"/>
              <a:buFont typeface="Questrial"/>
              <a:buNone/>
            </a:pPr>
            <a:r>
              <a:rPr b="1" i="0" lang="ru-RU" sz="3200" u="none" cap="none" strike="noStrike">
                <a:solidFill>
                  <a:srgbClr val="A9EA25"/>
                </a:solidFill>
                <a:latin typeface="Questrial"/>
                <a:ea typeface="Questrial"/>
                <a:cs typeface="Questrial"/>
                <a:sym typeface="Questrial"/>
              </a:rPr>
              <a:t>Виды презентаций проектов:</a:t>
            </a:r>
            <a:br>
              <a:rPr b="1" i="0" lang="ru-RU" sz="3200" u="none" cap="none" strike="noStrike">
                <a:solidFill>
                  <a:srgbClr val="A9EA25"/>
                </a:solidFill>
                <a:latin typeface="Questrial"/>
                <a:ea typeface="Questrial"/>
                <a:cs typeface="Questrial"/>
                <a:sym typeface="Questrial"/>
              </a:rPr>
            </a:br>
          </a:p>
        </p:txBody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899591" y="1484783"/>
            <a:ext cx="7560839" cy="489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9107" lvl="8" marL="2121408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Courier New"/>
              <a:buNone/>
            </a:pPr>
            <a:r>
              <a:t/>
            </a:r>
            <a:endParaRPr b="0" i="0" sz="2400" u="none" cap="none" strike="noStrike">
              <a:solidFill>
                <a:srgbClr val="1E1E16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29107" lvl="8" marL="2121408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Courier New"/>
              <a:buChar char="o"/>
            </a:pPr>
            <a:r>
              <a:rPr b="0" i="0" lang="ru-RU" sz="2400" u="none" cap="none" strike="noStrike">
                <a:solidFill>
                  <a:srgbClr val="1E1E16"/>
                </a:solidFill>
                <a:latin typeface="Questrial"/>
                <a:ea typeface="Questrial"/>
                <a:cs typeface="Questrial"/>
                <a:sym typeface="Questrial"/>
              </a:rPr>
              <a:t>Деловая игра         </a:t>
            </a:r>
          </a:p>
          <a:p>
            <a:pPr indent="-229107" lvl="8" marL="2121408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Courier New"/>
              <a:buChar char="o"/>
            </a:pPr>
            <a:r>
              <a:rPr b="0" i="0" lang="ru-RU" sz="2400" u="none" cap="none" strike="noStrike">
                <a:solidFill>
                  <a:srgbClr val="1E1E16"/>
                </a:solidFill>
                <a:latin typeface="Questrial"/>
                <a:ea typeface="Questrial"/>
                <a:cs typeface="Questrial"/>
                <a:sym typeface="Questrial"/>
              </a:rPr>
              <a:t> Демонстрация видеофильма</a:t>
            </a:r>
          </a:p>
          <a:p>
            <a:pPr indent="-229107" lvl="8" marL="2121408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Courier New"/>
              <a:buChar char="o"/>
            </a:pPr>
            <a:r>
              <a:rPr b="0" i="0" lang="ru-RU" sz="2400" u="none" cap="none" strike="noStrike">
                <a:solidFill>
                  <a:srgbClr val="1E1E16"/>
                </a:solidFill>
                <a:latin typeface="Questrial"/>
                <a:ea typeface="Questrial"/>
                <a:cs typeface="Questrial"/>
                <a:sym typeface="Questrial"/>
              </a:rPr>
              <a:t>Научная конференция</a:t>
            </a:r>
          </a:p>
          <a:p>
            <a:pPr indent="-229107" lvl="8" marL="2121408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Courier New"/>
              <a:buChar char="o"/>
            </a:pPr>
            <a:r>
              <a:rPr b="0" i="0" lang="ru-RU" sz="2400" u="none" cap="none" strike="noStrike">
                <a:solidFill>
                  <a:srgbClr val="1E1E16"/>
                </a:solidFill>
                <a:latin typeface="Questrial"/>
                <a:ea typeface="Questrial"/>
                <a:cs typeface="Questrial"/>
                <a:sym typeface="Questrial"/>
              </a:rPr>
              <a:t>Научный доклад</a:t>
            </a:r>
          </a:p>
          <a:p>
            <a:pPr indent="-229107" lvl="8" marL="2121408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Courier New"/>
              <a:buChar char="o"/>
            </a:pPr>
            <a:r>
              <a:rPr b="0" i="0" lang="ru-RU" sz="2400" u="none" cap="none" strike="noStrike">
                <a:solidFill>
                  <a:srgbClr val="1E1E16"/>
                </a:solidFill>
                <a:latin typeface="Questrial"/>
                <a:ea typeface="Questrial"/>
                <a:cs typeface="Questrial"/>
                <a:sym typeface="Questrial"/>
              </a:rPr>
              <a:t>Путешествие</a:t>
            </a:r>
          </a:p>
          <a:p>
            <a:pPr indent="-229107" lvl="8" marL="2121408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Courier New"/>
              <a:buChar char="o"/>
            </a:pPr>
            <a:r>
              <a:rPr b="0" i="0" lang="ru-RU" sz="2400" u="none" cap="none" strike="noStrike">
                <a:solidFill>
                  <a:srgbClr val="1E1E16"/>
                </a:solidFill>
                <a:latin typeface="Questrial"/>
                <a:ea typeface="Questrial"/>
                <a:cs typeface="Questrial"/>
                <a:sym typeface="Questrial"/>
              </a:rPr>
              <a:t>Ролевая игра</a:t>
            </a:r>
          </a:p>
          <a:p>
            <a:pPr indent="-229107" lvl="8" marL="2121408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Courier New"/>
              <a:buChar char="o"/>
            </a:pPr>
            <a:r>
              <a:rPr b="0" i="0" lang="ru-RU" sz="2400" u="none" cap="none" strike="noStrike">
                <a:solidFill>
                  <a:srgbClr val="1E1E16"/>
                </a:solidFill>
                <a:latin typeface="Questrial"/>
                <a:ea typeface="Questrial"/>
                <a:cs typeface="Questrial"/>
                <a:sym typeface="Questrial"/>
              </a:rPr>
              <a:t>Соревнование</a:t>
            </a:r>
          </a:p>
          <a:p>
            <a:pPr indent="-229107" lvl="8" marL="2121408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Courier New"/>
              <a:buChar char="o"/>
            </a:pPr>
            <a:r>
              <a:rPr b="0" i="0" lang="ru-RU" sz="2400" u="none" cap="none" strike="noStrike">
                <a:solidFill>
                  <a:srgbClr val="1E1E16"/>
                </a:solidFill>
                <a:latin typeface="Questrial"/>
                <a:ea typeface="Questrial"/>
                <a:cs typeface="Questrial"/>
                <a:sym typeface="Questrial"/>
              </a:rPr>
              <a:t>Спектакль</a:t>
            </a:r>
          </a:p>
          <a:p>
            <a:pPr indent="-229107" lvl="8" marL="2121408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Courier New"/>
              <a:buChar char="o"/>
            </a:pPr>
            <a:r>
              <a:rPr b="0" i="0" lang="ru-RU" sz="2400" u="none" cap="none" strike="noStrike">
                <a:solidFill>
                  <a:srgbClr val="1E1E16"/>
                </a:solidFill>
                <a:latin typeface="Questrial"/>
                <a:ea typeface="Questrial"/>
                <a:cs typeface="Questrial"/>
                <a:sym typeface="Questrial"/>
              </a:rPr>
              <a:t>Экскурсия</a:t>
            </a:r>
          </a:p>
          <a:p>
            <a:pPr indent="-279400" lvl="0" marL="342900" marR="0" rtl="0" algn="l">
              <a:spcBef>
                <a:spcPts val="480"/>
              </a:spcBef>
              <a:buClr>
                <a:schemeClr val="accent1"/>
              </a:buClr>
              <a:buSzPct val="76000"/>
              <a:buFont typeface="Courier New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/>
        </p:nvSpPr>
        <p:spPr>
          <a:xfrm>
            <a:off x="661108" y="332656"/>
            <a:ext cx="8064896" cy="58785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sz="3200">
              <a:solidFill>
                <a:srgbClr val="A9EA2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ru-RU" sz="3200">
                <a:solidFill>
                  <a:srgbClr val="A9EA25"/>
                </a:solidFill>
                <a:latin typeface="Questrial"/>
                <a:ea typeface="Questrial"/>
                <a:cs typeface="Questrial"/>
                <a:sym typeface="Questrial"/>
              </a:rPr>
              <a:t>К организации проекта предъявляются следующие требования: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-RU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Инициатива учащегося при разработке проекта.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-RU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Значимость проекта для ближайшего и опосредованного окружения учащихся. 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-RU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Исследовательский характер работы.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-RU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Педагогическая значимость проекта. 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-RU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Предварительное планирование, конструирование проекта, но в то же время гибкость и возможность изменения в ходе выполнения.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-RU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Реалистичность проекта, ориентирование на имеющиеся у школы и родителей ресурсы.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u-RU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Личностное отношение участников к поставленной в проекте проблеме.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Остин">
  <a:themeElements>
    <a:clrScheme name="Остин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